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2"/>
  </p:notesMasterIdLst>
  <p:sldIdLst>
    <p:sldId id="256" r:id="rId2"/>
    <p:sldId id="257" r:id="rId3"/>
    <p:sldId id="258" r:id="rId4"/>
    <p:sldId id="259" r:id="rId5"/>
    <p:sldId id="261" r:id="rId6"/>
    <p:sldId id="262" r:id="rId7"/>
    <p:sldId id="263" r:id="rId8"/>
    <p:sldId id="265" r:id="rId9"/>
    <p:sldId id="266" r:id="rId10"/>
    <p:sldId id="267" r:id="rId11"/>
    <p:sldId id="276" r:id="rId12"/>
    <p:sldId id="277" r:id="rId13"/>
    <p:sldId id="278" r:id="rId14"/>
    <p:sldId id="279" r:id="rId15"/>
    <p:sldId id="280" r:id="rId16"/>
    <p:sldId id="282" r:id="rId17"/>
    <p:sldId id="281" r:id="rId18"/>
    <p:sldId id="283" r:id="rId19"/>
    <p:sldId id="268" r:id="rId20"/>
    <p:sldId id="269" r:id="rId21"/>
    <p:sldId id="270" r:id="rId22"/>
    <p:sldId id="271" r:id="rId23"/>
    <p:sldId id="272" r:id="rId24"/>
    <p:sldId id="284" r:id="rId25"/>
    <p:sldId id="285" r:id="rId26"/>
    <p:sldId id="286" r:id="rId27"/>
    <p:sldId id="287" r:id="rId28"/>
    <p:sldId id="273" r:id="rId29"/>
    <p:sldId id="274" r:id="rId30"/>
    <p:sldId id="275" r:id="rId31"/>
  </p:sldIdLst>
  <p:sldSz cx="9144000" cy="5143500" type="screen16x9"/>
  <p:notesSz cx="6858000" cy="9144000"/>
  <p:embeddedFontLst>
    <p:embeddedFont>
      <p:font typeface="Nunito"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iCtPPSWGCymD15vwQnA+6ycYvZi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DE0E7E-8995-4F94-A2F1-2B3BAF74AFDC}" v="1" dt="2024-03-23T16:55:30.430"/>
  </p1510:revLst>
</p1510:revInfo>
</file>

<file path=ppt/tableStyles.xml><?xml version="1.0" encoding="utf-8"?>
<a:tblStyleLst xmlns:a="http://schemas.openxmlformats.org/drawingml/2006/main" def="{7C4DA207-FB3A-47BD-A7ED-8635606967A8}">
  <a:tblStyle styleId="{7C4DA207-FB3A-47BD-A7ED-8635606967A8}"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117" d="100"/>
          <a:sy n="117" d="100"/>
        </p:scale>
        <p:origin x="494"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2.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2" name="Google Shape;19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2" name="Google Shape;19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98597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1287351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9" name="Google Shape;19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5" name="Google Shape;21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764521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08784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2: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005467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666277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0" name="Google Shape;26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7" name="Google Shape;267;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 name="Google Shape;134;p2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132da30b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g2132da30b6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132da30b6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g2132da30b6c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15"/>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15"/>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15"/>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15"/>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 name="Google Shape;14;p15"/>
          <p:cNvGrpSpPr/>
          <p:nvPr/>
        </p:nvGrpSpPr>
        <p:grpSpPr>
          <a:xfrm>
            <a:off x="255200" y="592"/>
            <a:ext cx="2250363" cy="1044300"/>
            <a:chOff x="255200" y="592"/>
            <a:chExt cx="2250363" cy="1044300"/>
          </a:xfrm>
        </p:grpSpPr>
        <p:sp>
          <p:nvSpPr>
            <p:cNvPr id="15" name="Google Shape;15;p15"/>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15"/>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15"/>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 name="Google Shape;18;p15"/>
          <p:cNvGrpSpPr/>
          <p:nvPr/>
        </p:nvGrpSpPr>
        <p:grpSpPr>
          <a:xfrm>
            <a:off x="905395" y="592"/>
            <a:ext cx="2250363" cy="1044300"/>
            <a:chOff x="905395" y="592"/>
            <a:chExt cx="2250363" cy="1044300"/>
          </a:xfrm>
        </p:grpSpPr>
        <p:sp>
          <p:nvSpPr>
            <p:cNvPr id="19" name="Google Shape;19;p15"/>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15"/>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15"/>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 name="Google Shape;22;p15"/>
          <p:cNvGrpSpPr/>
          <p:nvPr/>
        </p:nvGrpSpPr>
        <p:grpSpPr>
          <a:xfrm>
            <a:off x="7057468" y="5088"/>
            <a:ext cx="1851281" cy="752108"/>
            <a:chOff x="6917201" y="0"/>
            <a:chExt cx="2227776" cy="863400"/>
          </a:xfrm>
        </p:grpSpPr>
        <p:sp>
          <p:nvSpPr>
            <p:cNvPr id="23" name="Google Shape;23;p15"/>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15"/>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15"/>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 name="Google Shape;26;p15"/>
          <p:cNvGrpSpPr/>
          <p:nvPr/>
        </p:nvGrpSpPr>
        <p:grpSpPr>
          <a:xfrm>
            <a:off x="6553032" y="4217852"/>
            <a:ext cx="2389067" cy="925737"/>
            <a:chOff x="6917201" y="0"/>
            <a:chExt cx="2227776" cy="863400"/>
          </a:xfrm>
        </p:grpSpPr>
        <p:sp>
          <p:nvSpPr>
            <p:cNvPr id="27" name="Google Shape;27;p15"/>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15"/>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15"/>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 name="Google Shape;30;p15"/>
          <p:cNvGrpSpPr/>
          <p:nvPr/>
        </p:nvGrpSpPr>
        <p:grpSpPr>
          <a:xfrm>
            <a:off x="199149" y="4055652"/>
            <a:ext cx="2795413" cy="1083308"/>
            <a:chOff x="6917201" y="0"/>
            <a:chExt cx="2227776" cy="863400"/>
          </a:xfrm>
        </p:grpSpPr>
        <p:sp>
          <p:nvSpPr>
            <p:cNvPr id="31" name="Google Shape;31;p15"/>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15"/>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15"/>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 name="Google Shape;34;p15"/>
          <p:cNvSpPr txBox="1">
            <a:spLocks noGrp="1"/>
          </p:cNvSpPr>
          <p:nvPr>
            <p:ph type="ctrTitle"/>
          </p:nvPr>
        </p:nvSpPr>
        <p:spPr>
          <a:xfrm>
            <a:off x="1858703" y="1822833"/>
            <a:ext cx="5361300" cy="14481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5" name="Google Shape;35;p15"/>
          <p:cNvSpPr txBox="1">
            <a:spLocks noGrp="1"/>
          </p:cNvSpPr>
          <p:nvPr>
            <p:ph type="subTitle" idx="1"/>
          </p:nvPr>
        </p:nvSpPr>
        <p:spPr>
          <a:xfrm>
            <a:off x="1858700" y="3413158"/>
            <a:ext cx="5361300" cy="52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15"/>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37"/>
        <p:cNvGrpSpPr/>
        <p:nvPr/>
      </p:nvGrpSpPr>
      <p:grpSpPr>
        <a:xfrm>
          <a:off x="0" y="0"/>
          <a:ext cx="0" cy="0"/>
          <a:chOff x="0" y="0"/>
          <a:chExt cx="0" cy="0"/>
        </a:xfrm>
      </p:grpSpPr>
      <p:sp>
        <p:nvSpPr>
          <p:cNvPr id="38" name="Google Shape;38;p1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1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16"/>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2" name="Google Shape;42;p16"/>
          <p:cNvSpPr txBox="1">
            <a:spLocks noGrp="1"/>
          </p:cNvSpPr>
          <p:nvPr>
            <p:ph type="body" idx="1"/>
          </p:nvPr>
        </p:nvSpPr>
        <p:spPr>
          <a:xfrm>
            <a:off x="819150" y="1990725"/>
            <a:ext cx="7505700" cy="24480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43" name="Google Shape;43;p16"/>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44"/>
        <p:cNvGrpSpPr/>
        <p:nvPr/>
      </p:nvGrpSpPr>
      <p:grpSpPr>
        <a:xfrm>
          <a:off x="0" y="0"/>
          <a:ext cx="0" cy="0"/>
          <a:chOff x="0" y="0"/>
          <a:chExt cx="0" cy="0"/>
        </a:xfrm>
      </p:grpSpPr>
      <p:sp>
        <p:nvSpPr>
          <p:cNvPr id="45" name="Google Shape;45;p1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17"/>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1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17"/>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9" name="Google Shape;49;p17"/>
          <p:cNvSpPr txBox="1">
            <a:spLocks noGrp="1"/>
          </p:cNvSpPr>
          <p:nvPr>
            <p:ph type="body" idx="1"/>
          </p:nvPr>
        </p:nvSpPr>
        <p:spPr>
          <a:xfrm>
            <a:off x="819150" y="1990725"/>
            <a:ext cx="3686100" cy="24480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50" name="Google Shape;50;p17"/>
          <p:cNvSpPr txBox="1">
            <a:spLocks noGrp="1"/>
          </p:cNvSpPr>
          <p:nvPr>
            <p:ph type="body" idx="2"/>
          </p:nvPr>
        </p:nvSpPr>
        <p:spPr>
          <a:xfrm>
            <a:off x="4638675" y="1990725"/>
            <a:ext cx="3686100" cy="24480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51" name="Google Shape;51;p17"/>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52"/>
        <p:cNvGrpSpPr/>
        <p:nvPr/>
      </p:nvGrpSpPr>
      <p:grpSpPr>
        <a:xfrm>
          <a:off x="0" y="0"/>
          <a:ext cx="0" cy="0"/>
          <a:chOff x="0" y="0"/>
          <a:chExt cx="0" cy="0"/>
        </a:xfrm>
      </p:grpSpPr>
      <p:sp>
        <p:nvSpPr>
          <p:cNvPr id="53" name="Google Shape;53;p18"/>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18"/>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1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18"/>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57" name="Google Shape;57;p18"/>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58"/>
        <p:cNvGrpSpPr/>
        <p:nvPr/>
      </p:nvGrpSpPr>
      <p:grpSpPr>
        <a:xfrm>
          <a:off x="0" y="0"/>
          <a:ext cx="0" cy="0"/>
          <a:chOff x="0" y="0"/>
          <a:chExt cx="0" cy="0"/>
        </a:xfrm>
      </p:grpSpPr>
      <p:sp>
        <p:nvSpPr>
          <p:cNvPr id="59" name="Google Shape;59;p1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19"/>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1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19"/>
          <p:cNvSpPr txBox="1">
            <a:spLocks noGrp="1"/>
          </p:cNvSpPr>
          <p:nvPr>
            <p:ph type="title"/>
          </p:nvPr>
        </p:nvSpPr>
        <p:spPr>
          <a:xfrm>
            <a:off x="819150" y="845600"/>
            <a:ext cx="3709200" cy="1383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63" name="Google Shape;63;p19"/>
          <p:cNvSpPr txBox="1">
            <a:spLocks noGrp="1"/>
          </p:cNvSpPr>
          <p:nvPr>
            <p:ph type="body" idx="1"/>
          </p:nvPr>
        </p:nvSpPr>
        <p:spPr>
          <a:xfrm>
            <a:off x="830700" y="2319050"/>
            <a:ext cx="3709200" cy="21198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64" name="Google Shape;64;p19"/>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65"/>
        <p:cNvGrpSpPr/>
        <p:nvPr/>
      </p:nvGrpSpPr>
      <p:grpSpPr>
        <a:xfrm>
          <a:off x="0" y="0"/>
          <a:ext cx="0" cy="0"/>
          <a:chOff x="0" y="0"/>
          <a:chExt cx="0" cy="0"/>
        </a:xfrm>
      </p:grpSpPr>
      <p:sp>
        <p:nvSpPr>
          <p:cNvPr id="66" name="Google Shape;66;p20"/>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20"/>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8" name="Google Shape;68;p20"/>
          <p:cNvGrpSpPr/>
          <p:nvPr/>
        </p:nvGrpSpPr>
        <p:grpSpPr>
          <a:xfrm>
            <a:off x="255991" y="-118"/>
            <a:ext cx="2251347" cy="1043408"/>
            <a:chOff x="3961956" y="4383950"/>
            <a:chExt cx="1160548" cy="548700"/>
          </a:xfrm>
        </p:grpSpPr>
        <p:sp>
          <p:nvSpPr>
            <p:cNvPr id="69" name="Google Shape;69;p20"/>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20"/>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20"/>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2" name="Google Shape;72;p2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3" name="Google Shape;73;p20"/>
          <p:cNvGrpSpPr/>
          <p:nvPr/>
        </p:nvGrpSpPr>
        <p:grpSpPr>
          <a:xfrm>
            <a:off x="34934" y="4522125"/>
            <a:ext cx="1593305" cy="617072"/>
            <a:chOff x="6917201" y="0"/>
            <a:chExt cx="2227776" cy="863400"/>
          </a:xfrm>
        </p:grpSpPr>
        <p:sp>
          <p:nvSpPr>
            <p:cNvPr id="74" name="Google Shape;74;p20"/>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20"/>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20"/>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 name="Google Shape;77;p20"/>
          <p:cNvGrpSpPr/>
          <p:nvPr/>
        </p:nvGrpSpPr>
        <p:grpSpPr>
          <a:xfrm>
            <a:off x="5886353" y="1243"/>
            <a:ext cx="3257454" cy="1261514"/>
            <a:chOff x="6917201" y="0"/>
            <a:chExt cx="2227776" cy="863400"/>
          </a:xfrm>
        </p:grpSpPr>
        <p:sp>
          <p:nvSpPr>
            <p:cNvPr id="78" name="Google Shape;78;p20"/>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0"/>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0"/>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1" name="Google Shape;81;p20"/>
          <p:cNvSpPr txBox="1">
            <a:spLocks noGrp="1"/>
          </p:cNvSpPr>
          <p:nvPr>
            <p:ph type="title"/>
          </p:nvPr>
        </p:nvSpPr>
        <p:spPr>
          <a:xfrm>
            <a:off x="1393929" y="1301146"/>
            <a:ext cx="6366900" cy="25392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a:endParaRPr/>
          </a:p>
        </p:txBody>
      </p:sp>
      <p:sp>
        <p:nvSpPr>
          <p:cNvPr id="82" name="Google Shape;82;p20"/>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83"/>
        <p:cNvGrpSpPr/>
        <p:nvPr/>
      </p:nvGrpSpPr>
      <p:grpSpPr>
        <a:xfrm>
          <a:off x="0" y="0"/>
          <a:ext cx="0" cy="0"/>
          <a:chOff x="0" y="0"/>
          <a:chExt cx="0" cy="0"/>
        </a:xfrm>
      </p:grpSpPr>
      <p:sp>
        <p:nvSpPr>
          <p:cNvPr id="84" name="Google Shape;84;p21"/>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21"/>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21"/>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1"/>
          <p:cNvSpPr txBox="1">
            <a:spLocks noGrp="1"/>
          </p:cNvSpPr>
          <p:nvPr>
            <p:ph type="title"/>
          </p:nvPr>
        </p:nvSpPr>
        <p:spPr>
          <a:xfrm>
            <a:off x="819150" y="845600"/>
            <a:ext cx="6424200" cy="705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88" name="Google Shape;88;p21"/>
          <p:cNvSpPr txBox="1">
            <a:spLocks noGrp="1"/>
          </p:cNvSpPr>
          <p:nvPr>
            <p:ph type="subTitle" idx="1"/>
          </p:nvPr>
        </p:nvSpPr>
        <p:spPr>
          <a:xfrm>
            <a:off x="819150" y="1550700"/>
            <a:ext cx="5859900" cy="39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89" name="Google Shape;89;p21"/>
          <p:cNvSpPr txBox="1">
            <a:spLocks noGrp="1"/>
          </p:cNvSpPr>
          <p:nvPr>
            <p:ph type="body" idx="2"/>
          </p:nvPr>
        </p:nvSpPr>
        <p:spPr>
          <a:xfrm>
            <a:off x="819150" y="2467050"/>
            <a:ext cx="5859900" cy="20955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90" name="Google Shape;90;p2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91"/>
        <p:cNvGrpSpPr/>
        <p:nvPr/>
      </p:nvGrpSpPr>
      <p:grpSpPr>
        <a:xfrm>
          <a:off x="0" y="0"/>
          <a:ext cx="0" cy="0"/>
          <a:chOff x="0" y="0"/>
          <a:chExt cx="0" cy="0"/>
        </a:xfrm>
      </p:grpSpPr>
      <p:sp>
        <p:nvSpPr>
          <p:cNvPr id="92" name="Google Shape;92;p22"/>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22"/>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22"/>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22"/>
          <p:cNvSpPr txBox="1">
            <a:spLocks noGrp="1"/>
          </p:cNvSpPr>
          <p:nvPr>
            <p:ph type="body" idx="1"/>
          </p:nvPr>
        </p:nvSpPr>
        <p:spPr>
          <a:xfrm>
            <a:off x="328025" y="4163500"/>
            <a:ext cx="7415100" cy="605100"/>
          </a:xfrm>
          <a:prstGeom prst="rect">
            <a:avLst/>
          </a:prstGeom>
          <a:noFill/>
          <a:ln>
            <a:noFill/>
          </a:ln>
        </p:spPr>
        <p:txBody>
          <a:bodyPr spcFirstLastPara="1" wrap="square" lIns="91425" tIns="91425" rIns="91425" bIns="91425" anchor="b" anchorCtr="0">
            <a:normAutofit/>
          </a:bodyPr>
          <a:lstStyle>
            <a:lvl1pPr marL="457200" lvl="0" indent="-228600" algn="l">
              <a:lnSpc>
                <a:spcPct val="100000"/>
              </a:lnSpc>
              <a:spcBef>
                <a:spcPts val="0"/>
              </a:spcBef>
              <a:spcAft>
                <a:spcPts val="0"/>
              </a:spcAft>
              <a:buSzPts val="1300"/>
              <a:buNone/>
              <a:defRPr/>
            </a:lvl1pPr>
          </a:lstStyle>
          <a:p>
            <a:endParaRPr/>
          </a:p>
        </p:txBody>
      </p:sp>
      <p:sp>
        <p:nvSpPr>
          <p:cNvPr id="96" name="Google Shape;96;p22"/>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97"/>
        <p:cNvGrpSpPr/>
        <p:nvPr/>
      </p:nvGrpSpPr>
      <p:grpSpPr>
        <a:xfrm>
          <a:off x="0" y="0"/>
          <a:ext cx="0" cy="0"/>
          <a:chOff x="0" y="0"/>
          <a:chExt cx="0" cy="0"/>
        </a:xfrm>
      </p:grpSpPr>
      <p:sp>
        <p:nvSpPr>
          <p:cNvPr id="98" name="Google Shape;98;p23"/>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9" name="Google Shape;99;p23"/>
          <p:cNvGrpSpPr/>
          <p:nvPr/>
        </p:nvGrpSpPr>
        <p:grpSpPr>
          <a:xfrm>
            <a:off x="5959222" y="4119576"/>
            <a:ext cx="2520951" cy="1024165"/>
            <a:chOff x="6917201" y="0"/>
            <a:chExt cx="2227776" cy="863400"/>
          </a:xfrm>
        </p:grpSpPr>
        <p:sp>
          <p:nvSpPr>
            <p:cNvPr id="100" name="Google Shape;100;p2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2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2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3" name="Google Shape;103;p23"/>
          <p:cNvGrpSpPr/>
          <p:nvPr/>
        </p:nvGrpSpPr>
        <p:grpSpPr>
          <a:xfrm>
            <a:off x="199149" y="2"/>
            <a:ext cx="2795413" cy="1083308"/>
            <a:chOff x="6917201" y="0"/>
            <a:chExt cx="2227776" cy="863400"/>
          </a:xfrm>
        </p:grpSpPr>
        <p:sp>
          <p:nvSpPr>
            <p:cNvPr id="104" name="Google Shape;104;p2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2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7" name="Google Shape;107;p23"/>
          <p:cNvSpPr txBox="1">
            <a:spLocks noGrp="1"/>
          </p:cNvSpPr>
          <p:nvPr>
            <p:ph type="title" hasCustomPrompt="1"/>
          </p:nvPr>
        </p:nvSpPr>
        <p:spPr>
          <a:xfrm>
            <a:off x="1385850" y="1383850"/>
            <a:ext cx="6372300" cy="13797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Clr>
                <a:schemeClr val="dk2"/>
              </a:buClr>
              <a:buSzPts val="8600"/>
              <a:buNone/>
              <a:defRPr sz="8600">
                <a:solidFill>
                  <a:schemeClr val="dk2"/>
                </a:solidFill>
              </a:defRPr>
            </a:lvl1pPr>
            <a:lvl2pPr lvl="1" algn="ctr">
              <a:lnSpc>
                <a:spcPct val="100000"/>
              </a:lnSpc>
              <a:spcBef>
                <a:spcPts val="0"/>
              </a:spcBef>
              <a:spcAft>
                <a:spcPts val="0"/>
              </a:spcAft>
              <a:buClr>
                <a:schemeClr val="dk2"/>
              </a:buClr>
              <a:buSzPts val="8600"/>
              <a:buNone/>
              <a:defRPr sz="8600">
                <a:solidFill>
                  <a:schemeClr val="dk2"/>
                </a:solidFill>
              </a:defRPr>
            </a:lvl2pPr>
            <a:lvl3pPr lvl="2" algn="ctr">
              <a:lnSpc>
                <a:spcPct val="100000"/>
              </a:lnSpc>
              <a:spcBef>
                <a:spcPts val="0"/>
              </a:spcBef>
              <a:spcAft>
                <a:spcPts val="0"/>
              </a:spcAft>
              <a:buClr>
                <a:schemeClr val="dk2"/>
              </a:buClr>
              <a:buSzPts val="8600"/>
              <a:buNone/>
              <a:defRPr sz="8600">
                <a:solidFill>
                  <a:schemeClr val="dk2"/>
                </a:solidFill>
              </a:defRPr>
            </a:lvl3pPr>
            <a:lvl4pPr lvl="3" algn="ctr">
              <a:lnSpc>
                <a:spcPct val="100000"/>
              </a:lnSpc>
              <a:spcBef>
                <a:spcPts val="0"/>
              </a:spcBef>
              <a:spcAft>
                <a:spcPts val="0"/>
              </a:spcAft>
              <a:buClr>
                <a:schemeClr val="dk2"/>
              </a:buClr>
              <a:buSzPts val="8600"/>
              <a:buNone/>
              <a:defRPr sz="8600">
                <a:solidFill>
                  <a:schemeClr val="dk2"/>
                </a:solidFill>
              </a:defRPr>
            </a:lvl4pPr>
            <a:lvl5pPr lvl="4" algn="ctr">
              <a:lnSpc>
                <a:spcPct val="100000"/>
              </a:lnSpc>
              <a:spcBef>
                <a:spcPts val="0"/>
              </a:spcBef>
              <a:spcAft>
                <a:spcPts val="0"/>
              </a:spcAft>
              <a:buClr>
                <a:schemeClr val="dk2"/>
              </a:buClr>
              <a:buSzPts val="8600"/>
              <a:buNone/>
              <a:defRPr sz="8600">
                <a:solidFill>
                  <a:schemeClr val="dk2"/>
                </a:solidFill>
              </a:defRPr>
            </a:lvl5pPr>
            <a:lvl6pPr lvl="5" algn="ctr">
              <a:lnSpc>
                <a:spcPct val="100000"/>
              </a:lnSpc>
              <a:spcBef>
                <a:spcPts val="0"/>
              </a:spcBef>
              <a:spcAft>
                <a:spcPts val="0"/>
              </a:spcAft>
              <a:buClr>
                <a:schemeClr val="dk2"/>
              </a:buClr>
              <a:buSzPts val="8600"/>
              <a:buNone/>
              <a:defRPr sz="8600">
                <a:solidFill>
                  <a:schemeClr val="dk2"/>
                </a:solidFill>
              </a:defRPr>
            </a:lvl6pPr>
            <a:lvl7pPr lvl="6" algn="ctr">
              <a:lnSpc>
                <a:spcPct val="100000"/>
              </a:lnSpc>
              <a:spcBef>
                <a:spcPts val="0"/>
              </a:spcBef>
              <a:spcAft>
                <a:spcPts val="0"/>
              </a:spcAft>
              <a:buClr>
                <a:schemeClr val="dk2"/>
              </a:buClr>
              <a:buSzPts val="8600"/>
              <a:buNone/>
              <a:defRPr sz="8600">
                <a:solidFill>
                  <a:schemeClr val="dk2"/>
                </a:solidFill>
              </a:defRPr>
            </a:lvl7pPr>
            <a:lvl8pPr lvl="7" algn="ctr">
              <a:lnSpc>
                <a:spcPct val="100000"/>
              </a:lnSpc>
              <a:spcBef>
                <a:spcPts val="0"/>
              </a:spcBef>
              <a:spcAft>
                <a:spcPts val="0"/>
              </a:spcAft>
              <a:buClr>
                <a:schemeClr val="dk2"/>
              </a:buClr>
              <a:buSzPts val="8600"/>
              <a:buNone/>
              <a:defRPr sz="8600">
                <a:solidFill>
                  <a:schemeClr val="dk2"/>
                </a:solidFill>
              </a:defRPr>
            </a:lvl8pPr>
            <a:lvl9pPr lvl="8" algn="ctr">
              <a:lnSpc>
                <a:spcPct val="100000"/>
              </a:lnSpc>
              <a:spcBef>
                <a:spcPts val="0"/>
              </a:spcBef>
              <a:spcAft>
                <a:spcPts val="0"/>
              </a:spcAft>
              <a:buClr>
                <a:schemeClr val="dk2"/>
              </a:buClr>
              <a:buSzPts val="8600"/>
              <a:buNone/>
              <a:defRPr sz="8600">
                <a:solidFill>
                  <a:schemeClr val="dk2"/>
                </a:solidFill>
              </a:defRPr>
            </a:lvl9pPr>
          </a:lstStyle>
          <a:p>
            <a:r>
              <a:t>xx%</a:t>
            </a:r>
          </a:p>
        </p:txBody>
      </p:sp>
      <p:sp>
        <p:nvSpPr>
          <p:cNvPr id="108" name="Google Shape;108;p23"/>
          <p:cNvSpPr txBox="1">
            <a:spLocks noGrp="1"/>
          </p:cNvSpPr>
          <p:nvPr>
            <p:ph type="body" idx="1"/>
          </p:nvPr>
        </p:nvSpPr>
        <p:spPr>
          <a:xfrm>
            <a:off x="1385850" y="2863850"/>
            <a:ext cx="6372300" cy="641100"/>
          </a:xfrm>
          <a:prstGeom prst="rect">
            <a:avLst/>
          </a:prstGeom>
          <a:noFill/>
          <a:ln>
            <a:noFill/>
          </a:ln>
        </p:spPr>
        <p:txBody>
          <a:bodyPr spcFirstLastPara="1" wrap="square" lIns="91425" tIns="91425" rIns="91425" bIns="91425" anchor="t" anchorCtr="0">
            <a:normAutofit/>
          </a:bodyPr>
          <a:lstStyle>
            <a:lvl1pPr marL="457200" lvl="0" indent="-311150" algn="ctr">
              <a:lnSpc>
                <a:spcPct val="115000"/>
              </a:lnSpc>
              <a:spcBef>
                <a:spcPts val="0"/>
              </a:spcBef>
              <a:spcAft>
                <a:spcPts val="0"/>
              </a:spcAft>
              <a:buSzPts val="1300"/>
              <a:buChar char="●"/>
              <a:defRPr/>
            </a:lvl1pPr>
            <a:lvl2pPr marL="914400" lvl="1" indent="-298450" algn="ctr">
              <a:lnSpc>
                <a:spcPct val="115000"/>
              </a:lnSpc>
              <a:spcBef>
                <a:spcPts val="0"/>
              </a:spcBef>
              <a:spcAft>
                <a:spcPts val="0"/>
              </a:spcAft>
              <a:buSzPts val="1100"/>
              <a:buChar char="○"/>
              <a:defRPr/>
            </a:lvl2pPr>
            <a:lvl3pPr marL="1371600" lvl="2" indent="-298450" algn="ctr">
              <a:lnSpc>
                <a:spcPct val="115000"/>
              </a:lnSpc>
              <a:spcBef>
                <a:spcPts val="0"/>
              </a:spcBef>
              <a:spcAft>
                <a:spcPts val="0"/>
              </a:spcAft>
              <a:buSzPts val="1100"/>
              <a:buChar char="■"/>
              <a:defRPr/>
            </a:lvl3pPr>
            <a:lvl4pPr marL="1828800" lvl="3" indent="-298450" algn="ctr">
              <a:lnSpc>
                <a:spcPct val="115000"/>
              </a:lnSpc>
              <a:spcBef>
                <a:spcPts val="0"/>
              </a:spcBef>
              <a:spcAft>
                <a:spcPts val="0"/>
              </a:spcAft>
              <a:buSzPts val="1100"/>
              <a:buChar char="●"/>
              <a:defRPr/>
            </a:lvl4pPr>
            <a:lvl5pPr marL="2286000" lvl="4" indent="-298450" algn="ctr">
              <a:lnSpc>
                <a:spcPct val="115000"/>
              </a:lnSpc>
              <a:spcBef>
                <a:spcPts val="0"/>
              </a:spcBef>
              <a:spcAft>
                <a:spcPts val="0"/>
              </a:spcAft>
              <a:buSzPts val="1100"/>
              <a:buChar char="○"/>
              <a:defRPr/>
            </a:lvl5pPr>
            <a:lvl6pPr marL="2743200" lvl="5" indent="-298450" algn="ctr">
              <a:lnSpc>
                <a:spcPct val="115000"/>
              </a:lnSpc>
              <a:spcBef>
                <a:spcPts val="0"/>
              </a:spcBef>
              <a:spcAft>
                <a:spcPts val="0"/>
              </a:spcAft>
              <a:buSzPts val="1100"/>
              <a:buChar char="■"/>
              <a:defRPr/>
            </a:lvl6pPr>
            <a:lvl7pPr marL="3200400" lvl="6" indent="-298450" algn="ctr">
              <a:lnSpc>
                <a:spcPct val="115000"/>
              </a:lnSpc>
              <a:spcBef>
                <a:spcPts val="0"/>
              </a:spcBef>
              <a:spcAft>
                <a:spcPts val="0"/>
              </a:spcAft>
              <a:buSzPts val="1100"/>
              <a:buChar char="●"/>
              <a:defRPr/>
            </a:lvl7pPr>
            <a:lvl8pPr marL="3657600" lvl="7" indent="-298450" algn="ctr">
              <a:lnSpc>
                <a:spcPct val="115000"/>
              </a:lnSpc>
              <a:spcBef>
                <a:spcPts val="0"/>
              </a:spcBef>
              <a:spcAft>
                <a:spcPts val="0"/>
              </a:spcAft>
              <a:buSzPts val="1100"/>
              <a:buChar char="○"/>
              <a:defRPr/>
            </a:lvl8pPr>
            <a:lvl9pPr marL="4114800" lvl="8" indent="-298450" algn="ctr">
              <a:lnSpc>
                <a:spcPct val="115000"/>
              </a:lnSpc>
              <a:spcBef>
                <a:spcPts val="0"/>
              </a:spcBef>
              <a:spcAft>
                <a:spcPts val="0"/>
              </a:spcAft>
              <a:buSzPts val="1100"/>
              <a:buChar char="■"/>
              <a:defRPr/>
            </a:lvl9pPr>
          </a:lstStyle>
          <a:p>
            <a:endParaRPr/>
          </a:p>
        </p:txBody>
      </p:sp>
      <p:sp>
        <p:nvSpPr>
          <p:cNvPr id="109" name="Google Shape;109;p23"/>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9pPr>
          </a:lstStyle>
          <a:p>
            <a:endParaRPr/>
          </a:p>
        </p:txBody>
      </p:sp>
      <p:sp>
        <p:nvSpPr>
          <p:cNvPr id="7" name="Google Shape;7;p14"/>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endParaRPr/>
          </a:p>
        </p:txBody>
      </p:sp>
      <p:sp>
        <p:nvSpPr>
          <p:cNvPr id="8" name="Google Shape;8;p14"/>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slow">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
          <p:cNvSpPr txBox="1">
            <a:spLocks noGrp="1"/>
          </p:cNvSpPr>
          <p:nvPr>
            <p:ph type="ctrTitle"/>
          </p:nvPr>
        </p:nvSpPr>
        <p:spPr>
          <a:xfrm>
            <a:off x="695884" y="924128"/>
            <a:ext cx="7969200" cy="2422185"/>
          </a:xfrm>
          <a:prstGeom prst="rect">
            <a:avLst/>
          </a:prstGeom>
          <a:noFill/>
          <a:ln>
            <a:noFill/>
          </a:ln>
        </p:spPr>
        <p:txBody>
          <a:bodyPr spcFirstLastPara="1" wrap="square" lIns="91425" tIns="91425" rIns="91425" bIns="91425" anchor="ctr" anchorCtr="0">
            <a:normAutofit fontScale="90000"/>
          </a:bodyPr>
          <a:lstStyle/>
          <a:p>
            <a:pPr marL="0" lvl="0" indent="0" algn="ctr" rtl="0">
              <a:lnSpc>
                <a:spcPct val="100000"/>
              </a:lnSpc>
              <a:spcBef>
                <a:spcPts val="0"/>
              </a:spcBef>
              <a:spcAft>
                <a:spcPts val="0"/>
              </a:spcAft>
              <a:buSzPct val="150793"/>
              <a:buNone/>
            </a:pPr>
            <a:br>
              <a:rPr lang="en-US" sz="2800" dirty="0"/>
            </a:br>
            <a:r>
              <a:rPr lang="en-US" sz="2800" dirty="0">
                <a:latin typeface="Times New Roman"/>
                <a:ea typeface="Times New Roman"/>
                <a:cs typeface="Times New Roman"/>
                <a:sym typeface="Times New Roman"/>
              </a:rPr>
              <a:t>PANIMALAR ENGINEERING COLLEGE</a:t>
            </a:r>
            <a:br>
              <a:rPr lang="en-US" sz="2800" dirty="0">
                <a:latin typeface="Times New Roman"/>
                <a:ea typeface="Times New Roman"/>
                <a:cs typeface="Times New Roman"/>
                <a:sym typeface="Times New Roman"/>
              </a:rPr>
            </a:br>
            <a:r>
              <a:rPr lang="en-US" sz="2800" dirty="0">
                <a:latin typeface="Times New Roman"/>
                <a:ea typeface="Times New Roman"/>
                <a:cs typeface="Times New Roman"/>
                <a:sym typeface="Times New Roman"/>
              </a:rPr>
              <a:t>DEPARTMENT OF CSE</a:t>
            </a:r>
            <a:br>
              <a:rPr lang="en-US" sz="2800" dirty="0">
                <a:latin typeface="Times New Roman"/>
                <a:ea typeface="Times New Roman"/>
                <a:cs typeface="Times New Roman"/>
                <a:sym typeface="Times New Roman"/>
              </a:rPr>
            </a:br>
            <a:br>
              <a:rPr lang="en-US" sz="2800" dirty="0">
                <a:latin typeface="Times New Roman"/>
                <a:ea typeface="Times New Roman"/>
                <a:cs typeface="Times New Roman"/>
                <a:sym typeface="Times New Roman"/>
              </a:rPr>
            </a:br>
            <a:r>
              <a:rPr lang="en-US" sz="2800" dirty="0">
                <a:solidFill>
                  <a:schemeClr val="dk2"/>
                </a:solidFill>
                <a:latin typeface="Times New Roman"/>
                <a:ea typeface="Times New Roman"/>
                <a:cs typeface="Times New Roman"/>
                <a:sym typeface="Times New Roman"/>
              </a:rPr>
              <a:t>SIGN </a:t>
            </a:r>
            <a:r>
              <a:rPr lang="en-US" sz="2800">
                <a:solidFill>
                  <a:schemeClr val="dk2"/>
                </a:solidFill>
                <a:latin typeface="Times New Roman"/>
                <a:ea typeface="Times New Roman"/>
                <a:cs typeface="Times New Roman"/>
                <a:sym typeface="Times New Roman"/>
              </a:rPr>
              <a:t>LANGUAGE RECOGNITION USING IMAGE BASED HAND GESTURE RECOGNITION TECHNIQUE</a:t>
            </a:r>
            <a:br>
              <a:rPr lang="en-US" sz="2800" dirty="0">
                <a:latin typeface="Times New Roman"/>
                <a:ea typeface="Times New Roman"/>
                <a:cs typeface="Times New Roman"/>
                <a:sym typeface="Times New Roman"/>
              </a:rPr>
            </a:br>
            <a:endParaRPr lang="en-US" sz="2800" dirty="0">
              <a:latin typeface="Times New Roman"/>
              <a:ea typeface="Times New Roman"/>
              <a:cs typeface="Times New Roman"/>
              <a:sym typeface="Times New Roman"/>
            </a:endParaRPr>
          </a:p>
        </p:txBody>
      </p:sp>
      <p:sp>
        <p:nvSpPr>
          <p:cNvPr id="115" name="Google Shape;115;p1"/>
          <p:cNvSpPr txBox="1">
            <a:spLocks noGrp="1"/>
          </p:cNvSpPr>
          <p:nvPr>
            <p:ph type="subTitle" idx="1"/>
          </p:nvPr>
        </p:nvSpPr>
        <p:spPr>
          <a:xfrm>
            <a:off x="4037225" y="3346314"/>
            <a:ext cx="4605000" cy="1590953"/>
          </a:xfrm>
          <a:prstGeom prst="rect">
            <a:avLst/>
          </a:prstGeom>
          <a:noFill/>
          <a:ln>
            <a:noFill/>
          </a:ln>
        </p:spPr>
        <p:txBody>
          <a:bodyPr spcFirstLastPara="1" wrap="square" lIns="91425" tIns="91425" rIns="91425" bIns="91425" anchor="t" anchorCtr="0">
            <a:normAutofit fontScale="92500" lnSpcReduction="20000"/>
          </a:bodyPr>
          <a:lstStyle/>
          <a:p>
            <a:pPr marL="0" lvl="0" indent="0" algn="l" rtl="0">
              <a:lnSpc>
                <a:spcPct val="100000"/>
              </a:lnSpc>
              <a:spcBef>
                <a:spcPts val="0"/>
              </a:spcBef>
              <a:spcAft>
                <a:spcPts val="0"/>
              </a:spcAft>
              <a:buSzPct val="115315"/>
              <a:buNone/>
            </a:pPr>
            <a:r>
              <a:rPr lang="en-GB" sz="1500"/>
              <a:t>TEAM MEMBERS:</a:t>
            </a:r>
            <a:endParaRPr sz="1500"/>
          </a:p>
          <a:p>
            <a:pPr marL="584200" lvl="0" indent="0" algn="l" rtl="0">
              <a:lnSpc>
                <a:spcPct val="100000"/>
              </a:lnSpc>
              <a:spcBef>
                <a:spcPts val="0"/>
              </a:spcBef>
              <a:spcAft>
                <a:spcPts val="0"/>
              </a:spcAft>
              <a:buSzPct val="115315"/>
              <a:buNone/>
            </a:pPr>
            <a:r>
              <a:rPr lang="en-GB" sz="1500"/>
              <a:t>SARATH KUMAR U     211420104246</a:t>
            </a:r>
            <a:endParaRPr sz="1500"/>
          </a:p>
          <a:p>
            <a:pPr marL="584200" lvl="0" indent="0" algn="l" rtl="0">
              <a:lnSpc>
                <a:spcPct val="100000"/>
              </a:lnSpc>
              <a:spcBef>
                <a:spcPts val="0"/>
              </a:spcBef>
              <a:spcAft>
                <a:spcPts val="0"/>
              </a:spcAft>
              <a:buSzPct val="115315"/>
              <a:buNone/>
            </a:pPr>
            <a:r>
              <a:rPr lang="en-GB" sz="1500"/>
              <a:t>THARANI T                   211420104287</a:t>
            </a:r>
            <a:endParaRPr sz="1500"/>
          </a:p>
          <a:p>
            <a:pPr marL="584200" lvl="0" indent="0" algn="l" rtl="0">
              <a:lnSpc>
                <a:spcPct val="100000"/>
              </a:lnSpc>
              <a:spcBef>
                <a:spcPts val="0"/>
              </a:spcBef>
              <a:spcAft>
                <a:spcPts val="0"/>
              </a:spcAft>
              <a:buSzPct val="115315"/>
              <a:buNone/>
            </a:pPr>
            <a:r>
              <a:rPr lang="en-GB" sz="1500"/>
              <a:t>THIRUGNANAM B      211420104290</a:t>
            </a:r>
            <a:endParaRPr sz="1500"/>
          </a:p>
          <a:p>
            <a:pPr marL="0" lvl="0" indent="0" algn="l" rtl="0">
              <a:lnSpc>
                <a:spcPct val="100000"/>
              </a:lnSpc>
              <a:spcBef>
                <a:spcPts val="0"/>
              </a:spcBef>
              <a:spcAft>
                <a:spcPts val="0"/>
              </a:spcAft>
              <a:buSzPct val="115315"/>
              <a:buNone/>
            </a:pPr>
            <a:r>
              <a:rPr lang="en-GB" sz="1500"/>
              <a:t>GUIDE NAME:</a:t>
            </a:r>
            <a:endParaRPr/>
          </a:p>
          <a:p>
            <a:pPr marL="0" lvl="0" indent="0" algn="l" rtl="0">
              <a:lnSpc>
                <a:spcPct val="100000"/>
              </a:lnSpc>
              <a:spcBef>
                <a:spcPts val="0"/>
              </a:spcBef>
              <a:spcAft>
                <a:spcPts val="0"/>
              </a:spcAft>
              <a:buSzPct val="115315"/>
              <a:buNone/>
            </a:pPr>
            <a:r>
              <a:rPr lang="en-GB" sz="1500"/>
              <a:t>             MRS. V. ANITHA MOSES </a:t>
            </a:r>
            <a:endParaRPr sz="1500"/>
          </a:p>
          <a:p>
            <a:pPr marL="0" lvl="0" indent="0" algn="l" rtl="0">
              <a:lnSpc>
                <a:spcPct val="100000"/>
              </a:lnSpc>
              <a:spcBef>
                <a:spcPts val="0"/>
              </a:spcBef>
              <a:spcAft>
                <a:spcPts val="0"/>
              </a:spcAft>
              <a:buSzPct val="115315"/>
              <a:buNone/>
            </a:pPr>
            <a:r>
              <a:rPr lang="en-GB" sz="1500"/>
              <a:t>             ASSOCIATE PROFESSOR</a:t>
            </a:r>
            <a:endParaRPr sz="1500"/>
          </a:p>
          <a:p>
            <a:pPr marL="0" lvl="0" indent="0" algn="l" rtl="0">
              <a:lnSpc>
                <a:spcPct val="100000"/>
              </a:lnSpc>
              <a:spcBef>
                <a:spcPts val="0"/>
              </a:spcBef>
              <a:spcAft>
                <a:spcPts val="0"/>
              </a:spcAft>
              <a:buSzPct val="108108"/>
              <a:buNone/>
            </a:pPr>
            <a:r>
              <a:rPr lang="en-GB"/>
              <a:t>             </a:t>
            </a:r>
            <a:endParaRPr/>
          </a:p>
          <a:p>
            <a:pPr marL="584200" lvl="0" indent="0" algn="l" rtl="0">
              <a:lnSpc>
                <a:spcPct val="100000"/>
              </a:lnSpc>
              <a:spcBef>
                <a:spcPts val="0"/>
              </a:spcBef>
              <a:spcAft>
                <a:spcPts val="0"/>
              </a:spcAft>
              <a:buSzPct val="108108"/>
              <a:buNone/>
            </a:pPr>
            <a:endParaRPr/>
          </a:p>
        </p:txBody>
      </p:sp>
      <p:sp>
        <p:nvSpPr>
          <p:cNvPr id="116" name="Google Shape;116;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5" name="Google Shape;195;p6"/>
          <p:cNvSpPr txBox="1">
            <a:spLocks noGrp="1"/>
          </p:cNvSpPr>
          <p:nvPr>
            <p:ph type="body" idx="1"/>
          </p:nvPr>
        </p:nvSpPr>
        <p:spPr>
          <a:xfrm>
            <a:off x="583097" y="1186292"/>
            <a:ext cx="8004312" cy="2907876"/>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GB" sz="1600" b="1">
                <a:latin typeface="Times New Roman"/>
                <a:ea typeface="Times New Roman"/>
                <a:cs typeface="Times New Roman"/>
                <a:sym typeface="Times New Roman"/>
              </a:rPr>
              <a:t>Feature Extraction:</a:t>
            </a:r>
            <a:r>
              <a:rPr lang="en-GB" sz="1600">
                <a:latin typeface="Times New Roman"/>
                <a:ea typeface="Times New Roman"/>
                <a:cs typeface="Times New Roman"/>
                <a:sym typeface="Times New Roman"/>
              </a:rPr>
              <a:t> During real-time operation, the system extracts relevant features from input video feeds, such as the positions and movements of key points on the user's hands. These features are then fed into the trained model, which predicts the corresponding sign language gesture based on its learned patterns.</a:t>
            </a:r>
            <a:endParaRPr/>
          </a:p>
          <a:p>
            <a:pPr marL="457200" lvl="0" indent="-228600" algn="l" rtl="0">
              <a:lnSpc>
                <a:spcPct val="115000"/>
              </a:lnSpc>
              <a:spcBef>
                <a:spcPts val="0"/>
              </a:spcBef>
              <a:spcAft>
                <a:spcPts val="0"/>
              </a:spcAft>
              <a:buSzPts val="1300"/>
              <a:buNone/>
            </a:pPr>
            <a:endParaRPr sz="1600">
              <a:latin typeface="Times New Roman"/>
              <a:ea typeface="Times New Roman"/>
              <a:cs typeface="Times New Roman"/>
              <a:sym typeface="Times New Roman"/>
            </a:endParaRPr>
          </a:p>
          <a:p>
            <a:pPr marL="457200" lvl="0" indent="-311150" algn="l" rtl="0">
              <a:lnSpc>
                <a:spcPct val="115000"/>
              </a:lnSpc>
              <a:spcBef>
                <a:spcPts val="0"/>
              </a:spcBef>
              <a:spcAft>
                <a:spcPts val="0"/>
              </a:spcAft>
              <a:buSzPts val="1300"/>
              <a:buChar char="●"/>
            </a:pPr>
            <a:r>
              <a:rPr lang="en-GB" sz="1600" b="1">
                <a:latin typeface="Times New Roman"/>
                <a:ea typeface="Times New Roman"/>
                <a:cs typeface="Times New Roman"/>
                <a:sym typeface="Times New Roman"/>
              </a:rPr>
              <a:t>Gesture Recognition and Output:</a:t>
            </a:r>
            <a:r>
              <a:rPr lang="en-GB" sz="1600">
                <a:latin typeface="Times New Roman"/>
                <a:ea typeface="Times New Roman"/>
                <a:cs typeface="Times New Roman"/>
                <a:sym typeface="Times New Roman"/>
              </a:rPr>
              <a:t> The system interprets the input features through the trained model, recognizing the sign language gesture being performed. The recognized gesture is then translated into a meaningful output, such as displaying the corresponding text or triggering a specific action, facilitating communication between individuals using sign language and those who may not understand it.</a:t>
            </a:r>
            <a:endParaRPr/>
          </a:p>
          <a:p>
            <a:pPr marL="800100" lvl="0" indent="-260350" algn="l" rtl="0">
              <a:lnSpc>
                <a:spcPct val="115000"/>
              </a:lnSpc>
              <a:spcBef>
                <a:spcPts val="2400"/>
              </a:spcBef>
              <a:spcAft>
                <a:spcPts val="1200"/>
              </a:spcAft>
              <a:buSzPts val="2925"/>
              <a:buNone/>
            </a:pPr>
            <a:endParaRPr sz="1800">
              <a:latin typeface="Arial"/>
              <a:ea typeface="Arial"/>
              <a:cs typeface="Arial"/>
              <a:sym typeface="Arial"/>
            </a:endParaRPr>
          </a:p>
        </p:txBody>
      </p:sp>
      <p:sp>
        <p:nvSpPr>
          <p:cNvPr id="196" name="Google Shape;196;p6"/>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6"/>
          <p:cNvSpPr txBox="1">
            <a:spLocks noGrp="1"/>
          </p:cNvSpPr>
          <p:nvPr>
            <p:ph type="title"/>
          </p:nvPr>
        </p:nvSpPr>
        <p:spPr>
          <a:xfrm>
            <a:off x="832403" y="501044"/>
            <a:ext cx="7505700" cy="440858"/>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ts val="3571"/>
              <a:buNone/>
            </a:pPr>
            <a:r>
              <a:rPr lang="en-IN" sz="2200" dirty="0"/>
              <a:t>IMAGE</a:t>
            </a:r>
            <a:r>
              <a:rPr lang="en-IN" dirty="0"/>
              <a:t> </a:t>
            </a:r>
            <a:r>
              <a:rPr lang="en-IN" sz="2200" dirty="0"/>
              <a:t>PREPROCESSING</a:t>
            </a:r>
            <a:endParaRPr sz="2200" dirty="0"/>
          </a:p>
        </p:txBody>
      </p:sp>
      <p:sp>
        <p:nvSpPr>
          <p:cNvPr id="195" name="Google Shape;195;p6"/>
          <p:cNvSpPr txBox="1">
            <a:spLocks noGrp="1"/>
          </p:cNvSpPr>
          <p:nvPr>
            <p:ph type="body" idx="1"/>
          </p:nvPr>
        </p:nvSpPr>
        <p:spPr>
          <a:xfrm>
            <a:off x="583097" y="1186292"/>
            <a:ext cx="8004312" cy="3456164"/>
          </a:xfrm>
          <a:prstGeom prst="rect">
            <a:avLst/>
          </a:prstGeom>
          <a:noFill/>
          <a:ln>
            <a:noFill/>
          </a:ln>
        </p:spPr>
        <p:txBody>
          <a:bodyPr spcFirstLastPara="1" wrap="square" lIns="91425" tIns="91425" rIns="91425" bIns="91425" anchor="t" anchorCtr="0">
            <a:noAutofit/>
          </a:bodyPr>
          <a:lstStyle/>
          <a:p>
            <a:pPr marL="882650" indent="-342900">
              <a:lnSpc>
                <a:spcPct val="100000"/>
              </a:lnSpc>
              <a:spcBef>
                <a:spcPts val="2400"/>
              </a:spcBef>
              <a:spcAft>
                <a:spcPts val="1200"/>
              </a:spcAft>
              <a:buSzPct val="150000"/>
              <a:buFont typeface="Wingdings" panose="05000000000000000000" pitchFamily="2" charset="2"/>
              <a:buChar char="§"/>
            </a:pPr>
            <a:r>
              <a:rPr lang="en-US" dirty="0">
                <a:latin typeface="Times New Roman" panose="02020603050405020304" pitchFamily="18" charset="0"/>
                <a:ea typeface="Times New Roman" panose="02020603050405020304" pitchFamily="18" charset="0"/>
              </a:rPr>
              <a:t>I</a:t>
            </a:r>
            <a:r>
              <a:rPr lang="en-US" dirty="0">
                <a:effectLst/>
                <a:latin typeface="Times New Roman" panose="02020603050405020304" pitchFamily="18" charset="0"/>
                <a:ea typeface="Times New Roman" panose="02020603050405020304" pitchFamily="18" charset="0"/>
              </a:rPr>
              <a:t>mage preprocessing is paramount to enhance the quality of input data and improve the model's performance. Initial steps involve resizing images to a consistent dimension, typically grayscale conversion to reduce computational complexity, and normalization to standardize pixel values.</a:t>
            </a:r>
          </a:p>
          <a:p>
            <a:pPr marL="825500" indent="-285750">
              <a:lnSpc>
                <a:spcPct val="100000"/>
              </a:lnSpc>
              <a:spcBef>
                <a:spcPts val="2400"/>
              </a:spcBef>
              <a:spcAft>
                <a:spcPts val="1200"/>
              </a:spcAft>
              <a:buSzPct val="150000"/>
              <a:buFont typeface="Wingdings" panose="05000000000000000000" pitchFamily="2" charset="2"/>
              <a:buChar char="§"/>
            </a:pPr>
            <a:r>
              <a:rPr lang="en-US" dirty="0">
                <a:effectLst/>
                <a:latin typeface="Times New Roman" panose="02020603050405020304" pitchFamily="18" charset="0"/>
                <a:ea typeface="Times New Roman" panose="02020603050405020304" pitchFamily="18" charset="0"/>
              </a:rPr>
              <a:t> Noise reduction techniques, such as Gaussian blurring, contribute to mitigating irrelevant details, while contrast enhancement and edge detection algorithms help emphasize important features like hand gestures. </a:t>
            </a:r>
          </a:p>
          <a:p>
            <a:pPr marL="825500" indent="-285750">
              <a:lnSpc>
                <a:spcPct val="100000"/>
              </a:lnSpc>
              <a:spcBef>
                <a:spcPts val="2400"/>
              </a:spcBef>
              <a:spcAft>
                <a:spcPts val="1200"/>
              </a:spcAft>
              <a:buSzPct val="150000"/>
              <a:buFont typeface="Wingdings" panose="05000000000000000000" pitchFamily="2" charset="2"/>
              <a:buChar char="§"/>
            </a:pPr>
            <a:r>
              <a:rPr lang="en-US" dirty="0">
                <a:effectLst/>
                <a:latin typeface="Times New Roman" panose="02020603050405020304" pitchFamily="18" charset="0"/>
                <a:ea typeface="Times New Roman" panose="02020603050405020304" pitchFamily="18" charset="0"/>
              </a:rPr>
              <a:t>Data augmentation, including rotation and flipping, diversifies the dataset, aiding the model in generalization. Extracting the Region of Interest (ROI) within an image refines focus on the relevant part, and leveraging pre-trained CNN models for feature extraction, through transfer learning, enhances the system's ability to recognize sign language gestures.</a:t>
            </a:r>
            <a:endParaRPr dirty="0">
              <a:latin typeface="Arial"/>
              <a:ea typeface="Arial"/>
              <a:cs typeface="Arial"/>
              <a:sym typeface="Arial"/>
            </a:endParaRPr>
          </a:p>
        </p:txBody>
      </p:sp>
      <p:sp>
        <p:nvSpPr>
          <p:cNvPr id="196" name="Google Shape;196;p6"/>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11</a:t>
            </a:fld>
            <a:endParaRPr/>
          </a:p>
        </p:txBody>
      </p:sp>
    </p:spTree>
    <p:extLst>
      <p:ext uri="{BB962C8B-B14F-4D97-AF65-F5344CB8AC3E}">
        <p14:creationId xmlns:p14="http://schemas.microsoft.com/office/powerpoint/2010/main" val="28085383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3E7AF-C6CC-372E-5653-8D87B0A83D70}"/>
              </a:ext>
            </a:extLst>
          </p:cNvPr>
          <p:cNvSpPr>
            <a:spLocks noGrp="1"/>
          </p:cNvSpPr>
          <p:nvPr>
            <p:ph type="title"/>
          </p:nvPr>
        </p:nvSpPr>
        <p:spPr>
          <a:xfrm>
            <a:off x="819150" y="704775"/>
            <a:ext cx="7505700" cy="312753"/>
          </a:xfrm>
        </p:spPr>
        <p:txBody>
          <a:bodyPr>
            <a:noAutofit/>
          </a:bodyPr>
          <a:lstStyle/>
          <a:p>
            <a:r>
              <a:rPr lang="en-IN" sz="1600" dirty="0"/>
              <a:t>IMAGE PREPROCESSING</a:t>
            </a:r>
          </a:p>
        </p:txBody>
      </p:sp>
      <p:sp>
        <p:nvSpPr>
          <p:cNvPr id="4" name="Slide Number Placeholder 3">
            <a:extLst>
              <a:ext uri="{FF2B5EF4-FFF2-40B4-BE49-F238E27FC236}">
                <a16:creationId xmlns:a16="http://schemas.microsoft.com/office/drawing/2014/main" id="{620FCA56-D0F2-9E69-1AE6-1B403F04FD1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12</a:t>
            </a:fld>
            <a:endParaRPr lang="en-GB"/>
          </a:p>
        </p:txBody>
      </p:sp>
      <p:pic>
        <p:nvPicPr>
          <p:cNvPr id="1028" name="Picture 4" descr="Indian Sign Language recognition system using SURF with SVM and CNN -  ScienceDirect">
            <a:extLst>
              <a:ext uri="{FF2B5EF4-FFF2-40B4-BE49-F238E27FC236}">
                <a16:creationId xmlns:a16="http://schemas.microsoft.com/office/drawing/2014/main" id="{57F68A9E-6082-C1F3-CCBF-B95884BEA6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82593" y="1390650"/>
            <a:ext cx="3018208" cy="2590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7737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3E7AF-C6CC-372E-5653-8D87B0A83D70}"/>
              </a:ext>
            </a:extLst>
          </p:cNvPr>
          <p:cNvSpPr>
            <a:spLocks noGrp="1"/>
          </p:cNvSpPr>
          <p:nvPr>
            <p:ph type="title"/>
          </p:nvPr>
        </p:nvSpPr>
        <p:spPr>
          <a:xfrm>
            <a:off x="819150" y="653143"/>
            <a:ext cx="7505700" cy="364385"/>
          </a:xfrm>
        </p:spPr>
        <p:txBody>
          <a:bodyPr>
            <a:noAutofit/>
          </a:bodyPr>
          <a:lstStyle/>
          <a:p>
            <a:r>
              <a:rPr lang="en-IN" sz="1600" dirty="0"/>
              <a:t>SEGMENTATION</a:t>
            </a:r>
          </a:p>
        </p:txBody>
      </p:sp>
      <p:sp>
        <p:nvSpPr>
          <p:cNvPr id="3" name="Text Placeholder 2">
            <a:extLst>
              <a:ext uri="{FF2B5EF4-FFF2-40B4-BE49-F238E27FC236}">
                <a16:creationId xmlns:a16="http://schemas.microsoft.com/office/drawing/2014/main" id="{A2628218-D9B8-F3EF-E609-3D56651F771D}"/>
              </a:ext>
            </a:extLst>
          </p:cNvPr>
          <p:cNvSpPr>
            <a:spLocks noGrp="1"/>
          </p:cNvSpPr>
          <p:nvPr>
            <p:ph type="body" idx="1"/>
          </p:nvPr>
        </p:nvSpPr>
        <p:spPr>
          <a:xfrm>
            <a:off x="819150" y="1223783"/>
            <a:ext cx="7505700" cy="3214942"/>
          </a:xfrm>
        </p:spPr>
        <p:txBody>
          <a:bodyPr>
            <a:normAutofit/>
          </a:bodyPr>
          <a:lstStyle/>
          <a:p>
            <a:r>
              <a:rPr lang="en-US" sz="1400" dirty="0">
                <a:effectLst/>
                <a:latin typeface="Times New Roman" panose="02020603050405020304" pitchFamily="18" charset="0"/>
                <a:ea typeface="Times New Roman" panose="02020603050405020304" pitchFamily="18" charset="0"/>
              </a:rPr>
              <a:t>Edge-based segmentation is a crucial facet of sign language detection systems, specifically employed to delineate the boundaries of hands making sign gestures within an image. Commonly used edge detection algorithms, such as the Canny edge detector or Sobel operator, pinpoint significant changes in intensity, effectively highlighting the edges of objects.</a:t>
            </a:r>
          </a:p>
          <a:p>
            <a:pPr marL="146050" indent="0">
              <a:buNone/>
            </a:pPr>
            <a:endParaRPr lang="en-US" sz="1400" dirty="0">
              <a:effectLst/>
              <a:latin typeface="Times New Roman" panose="02020603050405020304" pitchFamily="18" charset="0"/>
              <a:ea typeface="Times New Roman" panose="02020603050405020304" pitchFamily="18" charset="0"/>
            </a:endParaRPr>
          </a:p>
          <a:p>
            <a:r>
              <a:rPr lang="en-US" sz="1400" dirty="0">
                <a:effectLst/>
                <a:latin typeface="Times New Roman" panose="02020603050405020304" pitchFamily="18" charset="0"/>
                <a:ea typeface="Times New Roman" panose="02020603050405020304" pitchFamily="18" charset="0"/>
              </a:rPr>
              <a:t>Following edge detection, a thresholding step converts the image into a binary representation, simplifying it to emphasize edges in white against a black background. Morphological operations, like dilation and erosion, refine the binary image, enhancing edge continuity. </a:t>
            </a:r>
          </a:p>
          <a:p>
            <a:pPr marL="146050" indent="0">
              <a:buNone/>
            </a:pPr>
            <a:endParaRPr lang="en-US" sz="1400" dirty="0">
              <a:effectLst/>
              <a:latin typeface="Times New Roman" panose="02020603050405020304" pitchFamily="18" charset="0"/>
              <a:ea typeface="Times New Roman" panose="02020603050405020304" pitchFamily="18" charset="0"/>
            </a:endParaRPr>
          </a:p>
          <a:p>
            <a:r>
              <a:rPr lang="en-US" sz="1400" dirty="0">
                <a:effectLst/>
                <a:latin typeface="Times New Roman" panose="02020603050405020304" pitchFamily="18" charset="0"/>
                <a:ea typeface="Times New Roman" panose="02020603050405020304" pitchFamily="18" charset="0"/>
              </a:rPr>
              <a:t>Contour detection algorithms then identify and extract the contours outlining the hands. Subsequently, the system isolates the Region of Interest (ROI), focusing on the hands and providing a refined input for subsequent stages of the detection system. </a:t>
            </a:r>
            <a:endParaRPr lang="en-IN" sz="1400" dirty="0"/>
          </a:p>
        </p:txBody>
      </p:sp>
      <p:sp>
        <p:nvSpPr>
          <p:cNvPr id="4" name="Slide Number Placeholder 3">
            <a:extLst>
              <a:ext uri="{FF2B5EF4-FFF2-40B4-BE49-F238E27FC236}">
                <a16:creationId xmlns:a16="http://schemas.microsoft.com/office/drawing/2014/main" id="{620FCA56-D0F2-9E69-1AE6-1B403F04FD1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13</a:t>
            </a:fld>
            <a:endParaRPr lang="en-GB"/>
          </a:p>
        </p:txBody>
      </p:sp>
    </p:spTree>
    <p:extLst>
      <p:ext uri="{BB962C8B-B14F-4D97-AF65-F5344CB8AC3E}">
        <p14:creationId xmlns:p14="http://schemas.microsoft.com/office/powerpoint/2010/main" val="24820692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3E7AF-C6CC-372E-5653-8D87B0A83D70}"/>
              </a:ext>
            </a:extLst>
          </p:cNvPr>
          <p:cNvSpPr>
            <a:spLocks noGrp="1"/>
          </p:cNvSpPr>
          <p:nvPr>
            <p:ph type="title"/>
          </p:nvPr>
        </p:nvSpPr>
        <p:spPr>
          <a:xfrm>
            <a:off x="819150" y="653143"/>
            <a:ext cx="7505700" cy="364385"/>
          </a:xfrm>
        </p:spPr>
        <p:txBody>
          <a:bodyPr>
            <a:noAutofit/>
          </a:bodyPr>
          <a:lstStyle/>
          <a:p>
            <a:r>
              <a:rPr lang="en-IN" sz="1600" dirty="0"/>
              <a:t>SEGMENTATION</a:t>
            </a:r>
          </a:p>
        </p:txBody>
      </p:sp>
      <p:sp>
        <p:nvSpPr>
          <p:cNvPr id="4" name="Slide Number Placeholder 3">
            <a:extLst>
              <a:ext uri="{FF2B5EF4-FFF2-40B4-BE49-F238E27FC236}">
                <a16:creationId xmlns:a16="http://schemas.microsoft.com/office/drawing/2014/main" id="{620FCA56-D0F2-9E69-1AE6-1B403F04FD1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14</a:t>
            </a:fld>
            <a:endParaRPr lang="en-GB"/>
          </a:p>
        </p:txBody>
      </p:sp>
      <p:pic>
        <p:nvPicPr>
          <p:cNvPr id="2050" name="Picture 2" descr="Otsu Segmentation Method for American Sign Language Recognition">
            <a:extLst>
              <a:ext uri="{FF2B5EF4-FFF2-40B4-BE49-F238E27FC236}">
                <a16:creationId xmlns:a16="http://schemas.microsoft.com/office/drawing/2014/main" id="{75F65D92-6AC7-08B3-35FA-0330F82064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7873" y="1506572"/>
            <a:ext cx="6104091" cy="24471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651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B68F5-0CC9-CA0A-7F12-90F69BCA780D}"/>
              </a:ext>
            </a:extLst>
          </p:cNvPr>
          <p:cNvSpPr>
            <a:spLocks noGrp="1"/>
          </p:cNvSpPr>
          <p:nvPr>
            <p:ph type="title"/>
          </p:nvPr>
        </p:nvSpPr>
        <p:spPr>
          <a:xfrm>
            <a:off x="819150" y="604969"/>
            <a:ext cx="7505700" cy="371308"/>
          </a:xfrm>
        </p:spPr>
        <p:txBody>
          <a:bodyPr>
            <a:noAutofit/>
          </a:bodyPr>
          <a:lstStyle/>
          <a:p>
            <a:r>
              <a:rPr lang="en-IN" sz="1600" dirty="0"/>
              <a:t>FEATURE EXTRACTION</a:t>
            </a:r>
          </a:p>
        </p:txBody>
      </p:sp>
      <p:sp>
        <p:nvSpPr>
          <p:cNvPr id="3" name="Text Placeholder 2">
            <a:extLst>
              <a:ext uri="{FF2B5EF4-FFF2-40B4-BE49-F238E27FC236}">
                <a16:creationId xmlns:a16="http://schemas.microsoft.com/office/drawing/2014/main" id="{03DCDE02-5460-E195-557E-1D93B3BBDE66}"/>
              </a:ext>
            </a:extLst>
          </p:cNvPr>
          <p:cNvSpPr>
            <a:spLocks noGrp="1"/>
          </p:cNvSpPr>
          <p:nvPr>
            <p:ph type="body" idx="1"/>
          </p:nvPr>
        </p:nvSpPr>
        <p:spPr>
          <a:xfrm>
            <a:off x="819150" y="1196283"/>
            <a:ext cx="7505700" cy="3242442"/>
          </a:xfrm>
        </p:spPr>
        <p:txBody>
          <a:bodyPr>
            <a:normAutofit lnSpcReduction="10000"/>
          </a:bodyPr>
          <a:lstStyle/>
          <a:p>
            <a:r>
              <a:rPr lang="en-US" sz="1400" dirty="0">
                <a:effectLst/>
                <a:latin typeface="Times New Roman" panose="02020603050405020304" pitchFamily="18" charset="0"/>
                <a:ea typeface="Times New Roman" panose="02020603050405020304" pitchFamily="18" charset="0"/>
              </a:rPr>
              <a:t>Feature extraction in a sign language detection system is a pivotal step aimed at distilling meaningful and distinctive information from raw input data, typically images or video frames capturing sign gestures. </a:t>
            </a:r>
          </a:p>
          <a:p>
            <a:r>
              <a:rPr lang="en-US" sz="1400" dirty="0">
                <a:effectLst/>
                <a:latin typeface="Times New Roman" panose="02020603050405020304" pitchFamily="18" charset="0"/>
                <a:ea typeface="Times New Roman" panose="02020603050405020304" pitchFamily="18" charset="0"/>
              </a:rPr>
              <a:t>These features play a crucial role in characterizing the visual elements of hand movements, enabling effective pattern recognition by machine learning algorithms. Spatial features encompass details about hand shape, size, and proportions, providing foundational insights into different signs. </a:t>
            </a:r>
          </a:p>
          <a:p>
            <a:r>
              <a:rPr lang="en-US" sz="1400" dirty="0">
                <a:effectLst/>
                <a:latin typeface="Times New Roman" panose="02020603050405020304" pitchFamily="18" charset="0"/>
                <a:ea typeface="Times New Roman" panose="02020603050405020304" pitchFamily="18" charset="0"/>
              </a:rPr>
              <a:t>Local Binary Pattern (LBP) in sign language detection encodes textural details by comparing pixel intensities with their neighbors, creating a binary pattern for each pixel. It is effective in capturing surface texture nuances in hand </a:t>
            </a:r>
            <a:r>
              <a:rPr lang="en-US" sz="1400" dirty="0" err="1">
                <a:effectLst/>
                <a:latin typeface="Times New Roman" panose="02020603050405020304" pitchFamily="18" charset="0"/>
                <a:ea typeface="Times New Roman" panose="02020603050405020304" pitchFamily="18" charset="0"/>
              </a:rPr>
              <a:t>gestures.</a:t>
            </a:r>
            <a:r>
              <a:rPr lang="en-US" sz="1500" dirty="0" err="1">
                <a:effectLst/>
                <a:latin typeface="Times New Roman" panose="02020603050405020304" pitchFamily="18" charset="0"/>
                <a:ea typeface="Times New Roman" panose="02020603050405020304" pitchFamily="18" charset="0"/>
              </a:rPr>
              <a:t>It</a:t>
            </a:r>
            <a:r>
              <a:rPr lang="en-US" sz="1500" dirty="0">
                <a:effectLst/>
                <a:latin typeface="Times New Roman" panose="02020603050405020304" pitchFamily="18" charset="0"/>
                <a:ea typeface="Times New Roman" panose="02020603050405020304" pitchFamily="18" charset="0"/>
              </a:rPr>
              <a:t> enhances the accurate classification of sign language gestures. LBP is particularly advantageous for recognizing signs with varying hand poses and lighting scenarios.</a:t>
            </a:r>
            <a:endParaRPr lang="en-IN" sz="1500" dirty="0">
              <a:effectLst/>
              <a:latin typeface="Times New Roman" panose="02020603050405020304" pitchFamily="18" charset="0"/>
              <a:ea typeface="Times New Roman" panose="02020603050405020304" pitchFamily="18" charset="0"/>
            </a:endParaRPr>
          </a:p>
          <a:p>
            <a:pPr marL="146050" indent="0">
              <a:buNone/>
            </a:pPr>
            <a:r>
              <a:rPr lang="en-US" sz="1500" dirty="0">
                <a:effectLst/>
                <a:latin typeface="Times New Roman" panose="02020603050405020304" pitchFamily="18" charset="0"/>
                <a:ea typeface="Times New Roman" panose="02020603050405020304" pitchFamily="18" charset="0"/>
              </a:rPr>
              <a:t> </a:t>
            </a:r>
          </a:p>
        </p:txBody>
      </p:sp>
      <p:sp>
        <p:nvSpPr>
          <p:cNvPr id="4" name="Slide Number Placeholder 3">
            <a:extLst>
              <a:ext uri="{FF2B5EF4-FFF2-40B4-BE49-F238E27FC236}">
                <a16:creationId xmlns:a16="http://schemas.microsoft.com/office/drawing/2014/main" id="{345D789D-076B-3F63-3ED2-43A3814D80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15</a:t>
            </a:fld>
            <a:endParaRPr lang="en-GB"/>
          </a:p>
        </p:txBody>
      </p:sp>
    </p:spTree>
    <p:extLst>
      <p:ext uri="{BB962C8B-B14F-4D97-AF65-F5344CB8AC3E}">
        <p14:creationId xmlns:p14="http://schemas.microsoft.com/office/powerpoint/2010/main" val="2677058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B68F5-0CC9-CA0A-7F12-90F69BCA780D}"/>
              </a:ext>
            </a:extLst>
          </p:cNvPr>
          <p:cNvSpPr>
            <a:spLocks noGrp="1"/>
          </p:cNvSpPr>
          <p:nvPr>
            <p:ph type="title"/>
          </p:nvPr>
        </p:nvSpPr>
        <p:spPr>
          <a:xfrm>
            <a:off x="819150" y="604969"/>
            <a:ext cx="7505700" cy="371308"/>
          </a:xfrm>
        </p:spPr>
        <p:txBody>
          <a:bodyPr>
            <a:noAutofit/>
          </a:bodyPr>
          <a:lstStyle/>
          <a:p>
            <a:r>
              <a:rPr lang="en-IN" sz="1600" dirty="0"/>
              <a:t>FEATURE EXTRACTION</a:t>
            </a:r>
          </a:p>
        </p:txBody>
      </p:sp>
      <p:sp>
        <p:nvSpPr>
          <p:cNvPr id="4" name="Slide Number Placeholder 3">
            <a:extLst>
              <a:ext uri="{FF2B5EF4-FFF2-40B4-BE49-F238E27FC236}">
                <a16:creationId xmlns:a16="http://schemas.microsoft.com/office/drawing/2014/main" id="{345D789D-076B-3F63-3ED2-43A3814D80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16</a:t>
            </a:fld>
            <a:endParaRPr lang="en-GB"/>
          </a:p>
        </p:txBody>
      </p:sp>
      <p:pic>
        <p:nvPicPr>
          <p:cNvPr id="3074" name="Picture 2" descr="SIGN LANGUAGE RECOGNITION USING NEURAL NETWORK">
            <a:extLst>
              <a:ext uri="{FF2B5EF4-FFF2-40B4-BE49-F238E27FC236}">
                <a16:creationId xmlns:a16="http://schemas.microsoft.com/office/drawing/2014/main" id="{9A113771-3BEC-F14B-7163-6C1B48C553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4406" y="1505666"/>
            <a:ext cx="6766129" cy="279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875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B68F5-0CC9-CA0A-7F12-90F69BCA780D}"/>
              </a:ext>
            </a:extLst>
          </p:cNvPr>
          <p:cNvSpPr>
            <a:spLocks noGrp="1"/>
          </p:cNvSpPr>
          <p:nvPr>
            <p:ph type="title"/>
          </p:nvPr>
        </p:nvSpPr>
        <p:spPr>
          <a:xfrm>
            <a:off x="819150" y="604969"/>
            <a:ext cx="7505700" cy="371308"/>
          </a:xfrm>
        </p:spPr>
        <p:txBody>
          <a:bodyPr>
            <a:noAutofit/>
          </a:bodyPr>
          <a:lstStyle/>
          <a:p>
            <a:r>
              <a:rPr lang="en-IN" sz="1600" dirty="0"/>
              <a:t>CLASSIFICATION</a:t>
            </a:r>
          </a:p>
        </p:txBody>
      </p:sp>
      <p:sp>
        <p:nvSpPr>
          <p:cNvPr id="3" name="Text Placeholder 2">
            <a:extLst>
              <a:ext uri="{FF2B5EF4-FFF2-40B4-BE49-F238E27FC236}">
                <a16:creationId xmlns:a16="http://schemas.microsoft.com/office/drawing/2014/main" id="{03DCDE02-5460-E195-557E-1D93B3BBDE66}"/>
              </a:ext>
            </a:extLst>
          </p:cNvPr>
          <p:cNvSpPr>
            <a:spLocks noGrp="1"/>
          </p:cNvSpPr>
          <p:nvPr>
            <p:ph type="body" idx="1"/>
          </p:nvPr>
        </p:nvSpPr>
        <p:spPr>
          <a:xfrm>
            <a:off x="819150" y="1196283"/>
            <a:ext cx="7505700" cy="3242442"/>
          </a:xfrm>
        </p:spPr>
        <p:txBody>
          <a:bodyPr>
            <a:normAutofit/>
          </a:bodyPr>
          <a:lstStyle/>
          <a:p>
            <a:r>
              <a:rPr lang="en-US" sz="1400" dirty="0">
                <a:effectLst/>
                <a:latin typeface="Times New Roman" panose="02020603050405020304" pitchFamily="18" charset="0"/>
                <a:ea typeface="Times New Roman" panose="02020603050405020304" pitchFamily="18" charset="0"/>
              </a:rPr>
              <a:t>Classification is a pivotal phase in sign language detection systems, wherein the system assigns specific labels to input data, typically representing distinct sign gestures. The process begins with the extraction of relevant features from the input, encompassing spatial information, texture descriptors, or other characteristics essential for capturing the unique elements of sign language expressions. </a:t>
            </a:r>
          </a:p>
          <a:p>
            <a:r>
              <a:rPr lang="en-US" sz="1400" dirty="0">
                <a:effectLst/>
                <a:latin typeface="Times New Roman" panose="02020603050405020304" pitchFamily="18" charset="0"/>
                <a:ea typeface="Times New Roman" panose="02020603050405020304" pitchFamily="18" charset="0"/>
              </a:rPr>
              <a:t>K-Nearest Neighbors (k-NN) in sign language detection classify gestures based on the majority class among their k nearest neighbors in the feature space. It operates on the principle of proximity, assigning labels to new instances based on the prevailing class among their closest neighbors. </a:t>
            </a:r>
          </a:p>
          <a:p>
            <a:r>
              <a:rPr lang="en-US" sz="1400" dirty="0">
                <a:effectLst/>
                <a:latin typeface="Times New Roman" panose="02020603050405020304" pitchFamily="18" charset="0"/>
                <a:ea typeface="Times New Roman" panose="02020603050405020304" pitchFamily="18" charset="0"/>
              </a:rPr>
              <a:t>The algorithm is simple and effective, making it suitable for sign language scenarios. The choice of 'k' and distance metric influences its performance. K-NN is particularly valuable for real-time sign language recognition due to its simplicity and adaptability.</a:t>
            </a:r>
            <a:endParaRPr lang="en-IN" sz="1400" dirty="0">
              <a:effectLst/>
              <a:latin typeface="Times New Roman" panose="02020603050405020304" pitchFamily="18" charset="0"/>
              <a:ea typeface="Times New Roman" panose="02020603050405020304" pitchFamily="18" charset="0"/>
            </a:endParaRPr>
          </a:p>
          <a:p>
            <a:endParaRPr lang="en-IN" sz="1400" dirty="0"/>
          </a:p>
        </p:txBody>
      </p:sp>
      <p:sp>
        <p:nvSpPr>
          <p:cNvPr id="4" name="Slide Number Placeholder 3">
            <a:extLst>
              <a:ext uri="{FF2B5EF4-FFF2-40B4-BE49-F238E27FC236}">
                <a16:creationId xmlns:a16="http://schemas.microsoft.com/office/drawing/2014/main" id="{345D789D-076B-3F63-3ED2-43A3814D80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17</a:t>
            </a:fld>
            <a:endParaRPr lang="en-GB"/>
          </a:p>
        </p:txBody>
      </p:sp>
    </p:spTree>
    <p:extLst>
      <p:ext uri="{BB962C8B-B14F-4D97-AF65-F5344CB8AC3E}">
        <p14:creationId xmlns:p14="http://schemas.microsoft.com/office/powerpoint/2010/main" val="3828986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03FA-8D9C-0A6F-9D16-E0242715F89E}"/>
              </a:ext>
            </a:extLst>
          </p:cNvPr>
          <p:cNvSpPr>
            <a:spLocks noGrp="1"/>
          </p:cNvSpPr>
          <p:nvPr>
            <p:ph type="title"/>
          </p:nvPr>
        </p:nvSpPr>
        <p:spPr>
          <a:xfrm>
            <a:off x="819150" y="845600"/>
            <a:ext cx="7505700" cy="357558"/>
          </a:xfrm>
        </p:spPr>
        <p:txBody>
          <a:bodyPr>
            <a:noAutofit/>
          </a:bodyPr>
          <a:lstStyle/>
          <a:p>
            <a:r>
              <a:rPr lang="en-IN" sz="1600" dirty="0"/>
              <a:t>CLASSIFICATION</a:t>
            </a:r>
          </a:p>
        </p:txBody>
      </p:sp>
      <p:sp>
        <p:nvSpPr>
          <p:cNvPr id="4" name="Slide Number Placeholder 3">
            <a:extLst>
              <a:ext uri="{FF2B5EF4-FFF2-40B4-BE49-F238E27FC236}">
                <a16:creationId xmlns:a16="http://schemas.microsoft.com/office/drawing/2014/main" id="{2F8C2DA7-9D1C-BC8A-6F2D-DD746EADF4A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18</a:t>
            </a:fld>
            <a:endParaRPr lang="en-GB"/>
          </a:p>
        </p:txBody>
      </p:sp>
      <p:pic>
        <p:nvPicPr>
          <p:cNvPr id="4098" name="Picture 2" descr="Hands-On Guide To Sign Language Classification Using CNN">
            <a:extLst>
              <a:ext uri="{FF2B5EF4-FFF2-40B4-BE49-F238E27FC236}">
                <a16:creationId xmlns:a16="http://schemas.microsoft.com/office/drawing/2014/main" id="{616AFC8A-2ACE-8C6B-E447-CBBD56B3E8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81323" y="1671638"/>
            <a:ext cx="4090737" cy="2457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83068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7"/>
          <p:cNvSpPr txBox="1">
            <a:spLocks noGrp="1"/>
          </p:cNvSpPr>
          <p:nvPr>
            <p:ph type="title"/>
          </p:nvPr>
        </p:nvSpPr>
        <p:spPr>
          <a:xfrm>
            <a:off x="771949" y="502872"/>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BLOCK DIAGRAM</a:t>
            </a:r>
            <a:endParaRPr sz="2000">
              <a:latin typeface="Times New Roman"/>
              <a:ea typeface="Times New Roman"/>
              <a:cs typeface="Times New Roman"/>
              <a:sym typeface="Times New Roman"/>
            </a:endParaRPr>
          </a:p>
        </p:txBody>
      </p:sp>
      <p:sp>
        <p:nvSpPr>
          <p:cNvPr id="202" name="Google Shape;202;p7"/>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19</a:t>
            </a:fld>
            <a:endParaRPr/>
          </a:p>
        </p:txBody>
      </p:sp>
      <p:sp>
        <p:nvSpPr>
          <p:cNvPr id="203" name="Google Shape;203;p7"/>
          <p:cNvSpPr/>
          <p:nvPr/>
        </p:nvSpPr>
        <p:spPr>
          <a:xfrm>
            <a:off x="771949" y="1986143"/>
            <a:ext cx="1571946" cy="452959"/>
          </a:xfrm>
          <a:prstGeom prst="rect">
            <a:avLst/>
          </a:prstGeom>
          <a:solidFill>
            <a:schemeClr val="dk1"/>
          </a:solidFill>
          <a:ln w="25400" cap="flat" cmpd="sng">
            <a:solidFill>
              <a:srgbClr val="BABA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0" i="0" u="none" strike="noStrike" cap="none">
                <a:solidFill>
                  <a:schemeClr val="dk2"/>
                </a:solidFill>
                <a:latin typeface="Arial"/>
                <a:ea typeface="Arial"/>
                <a:cs typeface="Arial"/>
                <a:sym typeface="Arial"/>
              </a:rPr>
              <a:t>PREPROCESSING</a:t>
            </a:r>
            <a:endParaRPr sz="1200" b="0" i="0" u="none" strike="noStrike" cap="none">
              <a:solidFill>
                <a:schemeClr val="dk2"/>
              </a:solidFill>
              <a:latin typeface="Arial"/>
              <a:ea typeface="Arial"/>
              <a:cs typeface="Arial"/>
              <a:sym typeface="Arial"/>
            </a:endParaRPr>
          </a:p>
        </p:txBody>
      </p:sp>
      <p:sp>
        <p:nvSpPr>
          <p:cNvPr id="204" name="Google Shape;204;p7"/>
          <p:cNvSpPr/>
          <p:nvPr/>
        </p:nvSpPr>
        <p:spPr>
          <a:xfrm>
            <a:off x="2903142" y="1981188"/>
            <a:ext cx="1623317" cy="432972"/>
          </a:xfrm>
          <a:prstGeom prst="rect">
            <a:avLst/>
          </a:prstGeom>
          <a:solidFill>
            <a:schemeClr val="dk1"/>
          </a:solidFill>
          <a:ln w="25400" cap="flat" cmpd="sng">
            <a:solidFill>
              <a:srgbClr val="BABA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200" b="0" i="0" u="none" strike="noStrike" cap="none">
                <a:solidFill>
                  <a:schemeClr val="dk2"/>
                </a:solidFill>
                <a:latin typeface="Arial"/>
                <a:ea typeface="Arial"/>
                <a:cs typeface="Arial"/>
                <a:sym typeface="Arial"/>
              </a:rPr>
              <a:t>FEATURE EXTRACTION</a:t>
            </a:r>
            <a:endParaRPr sz="1200" b="0" i="0" u="none" strike="noStrike" cap="none">
              <a:solidFill>
                <a:schemeClr val="dk2"/>
              </a:solidFill>
              <a:latin typeface="Arial"/>
              <a:ea typeface="Arial"/>
              <a:cs typeface="Arial"/>
              <a:sym typeface="Arial"/>
            </a:endParaRPr>
          </a:p>
        </p:txBody>
      </p:sp>
      <p:sp>
        <p:nvSpPr>
          <p:cNvPr id="205" name="Google Shape;205;p7"/>
          <p:cNvSpPr/>
          <p:nvPr/>
        </p:nvSpPr>
        <p:spPr>
          <a:xfrm>
            <a:off x="5085707" y="1986144"/>
            <a:ext cx="1623316" cy="452958"/>
          </a:xfrm>
          <a:prstGeom prst="rect">
            <a:avLst/>
          </a:prstGeom>
          <a:solidFill>
            <a:schemeClr val="dk1"/>
          </a:solidFill>
          <a:ln w="25400" cap="flat" cmpd="sng">
            <a:solidFill>
              <a:srgbClr val="BABA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0" i="0" u="none" strike="noStrike" cap="none">
                <a:solidFill>
                  <a:schemeClr val="dk2"/>
                </a:solidFill>
                <a:latin typeface="Arial"/>
                <a:ea typeface="Arial"/>
                <a:cs typeface="Arial"/>
                <a:sym typeface="Arial"/>
              </a:rPr>
              <a:t>CLASSIFICATION</a:t>
            </a:r>
            <a:endParaRPr sz="1200" b="0" i="0" u="none" strike="noStrike" cap="none">
              <a:solidFill>
                <a:schemeClr val="dk2"/>
              </a:solidFill>
              <a:latin typeface="Arial"/>
              <a:ea typeface="Arial"/>
              <a:cs typeface="Arial"/>
              <a:sym typeface="Arial"/>
            </a:endParaRPr>
          </a:p>
        </p:txBody>
      </p:sp>
      <p:sp>
        <p:nvSpPr>
          <p:cNvPr id="206" name="Google Shape;206;p7"/>
          <p:cNvSpPr/>
          <p:nvPr/>
        </p:nvSpPr>
        <p:spPr>
          <a:xfrm>
            <a:off x="6965879" y="1996782"/>
            <a:ext cx="1647833" cy="431680"/>
          </a:xfrm>
          <a:prstGeom prst="rect">
            <a:avLst/>
          </a:prstGeom>
          <a:solidFill>
            <a:schemeClr val="dk1"/>
          </a:solidFill>
          <a:ln w="25400" cap="flat" cmpd="sng">
            <a:solidFill>
              <a:srgbClr val="BABA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0" i="0" u="none" strike="noStrike" cap="none">
                <a:solidFill>
                  <a:schemeClr val="dk2"/>
                </a:solidFill>
                <a:latin typeface="Arial"/>
                <a:ea typeface="Arial"/>
                <a:cs typeface="Arial"/>
                <a:sym typeface="Arial"/>
              </a:rPr>
              <a:t>TEXT GENERATION</a:t>
            </a:r>
            <a:endParaRPr sz="1200" b="0" i="0" u="none" strike="noStrike" cap="none">
              <a:solidFill>
                <a:schemeClr val="dk2"/>
              </a:solidFill>
              <a:latin typeface="Arial"/>
              <a:ea typeface="Arial"/>
              <a:cs typeface="Arial"/>
              <a:sym typeface="Arial"/>
            </a:endParaRPr>
          </a:p>
        </p:txBody>
      </p:sp>
      <p:sp>
        <p:nvSpPr>
          <p:cNvPr id="207" name="Google Shape;207;p7"/>
          <p:cNvSpPr/>
          <p:nvPr/>
        </p:nvSpPr>
        <p:spPr>
          <a:xfrm>
            <a:off x="771949" y="3097657"/>
            <a:ext cx="1571946" cy="462338"/>
          </a:xfrm>
          <a:prstGeom prst="rect">
            <a:avLst/>
          </a:prstGeom>
          <a:solidFill>
            <a:schemeClr val="dk1"/>
          </a:solidFill>
          <a:ln w="25400" cap="flat" cmpd="sng">
            <a:solidFill>
              <a:srgbClr val="BABA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chemeClr val="dk2"/>
                </a:solidFill>
                <a:latin typeface="Arial"/>
                <a:ea typeface="Arial"/>
                <a:cs typeface="Arial"/>
                <a:sym typeface="Arial"/>
              </a:rPr>
              <a:t>INPUT SIGN IMAGE</a:t>
            </a:r>
            <a:endParaRPr sz="1400" b="0" i="0" u="none" strike="noStrike" cap="none">
              <a:solidFill>
                <a:schemeClr val="dk2"/>
              </a:solidFill>
              <a:latin typeface="Arial"/>
              <a:ea typeface="Arial"/>
              <a:cs typeface="Arial"/>
              <a:sym typeface="Arial"/>
            </a:endParaRPr>
          </a:p>
        </p:txBody>
      </p:sp>
      <p:sp>
        <p:nvSpPr>
          <p:cNvPr id="208" name="Google Shape;208;p7"/>
          <p:cNvSpPr/>
          <p:nvPr/>
        </p:nvSpPr>
        <p:spPr>
          <a:xfrm>
            <a:off x="5250093" y="3097657"/>
            <a:ext cx="1294544" cy="616449"/>
          </a:xfrm>
          <a:prstGeom prst="flowChartMagneticDisk">
            <a:avLst/>
          </a:prstGeom>
          <a:noFill/>
          <a:ln w="25400" cap="flat" cmpd="sng">
            <a:solidFill>
              <a:srgbClr val="00584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GB" sz="1400" b="0" i="0" u="none" strike="noStrike" cap="none">
                <a:solidFill>
                  <a:schemeClr val="lt1"/>
                </a:solidFill>
                <a:latin typeface="Arial"/>
                <a:ea typeface="Arial"/>
                <a:cs typeface="Arial"/>
                <a:sym typeface="Arial"/>
              </a:rPr>
              <a:t>SIGN DATABSE</a:t>
            </a:r>
            <a:endParaRPr sz="1400" b="0" i="0" u="none" strike="noStrike" cap="none">
              <a:solidFill>
                <a:schemeClr val="lt1"/>
              </a:solidFill>
              <a:latin typeface="Arial"/>
              <a:ea typeface="Arial"/>
              <a:cs typeface="Arial"/>
              <a:sym typeface="Arial"/>
            </a:endParaRPr>
          </a:p>
        </p:txBody>
      </p:sp>
      <p:cxnSp>
        <p:nvCxnSpPr>
          <p:cNvPr id="209" name="Google Shape;209;p7"/>
          <p:cNvCxnSpPr>
            <a:stCxn id="207" idx="0"/>
            <a:endCxn id="203" idx="2"/>
          </p:cNvCxnSpPr>
          <p:nvPr/>
        </p:nvCxnSpPr>
        <p:spPr>
          <a:xfrm rot="10800000">
            <a:off x="1557922" y="2439157"/>
            <a:ext cx="0" cy="658500"/>
          </a:xfrm>
          <a:prstGeom prst="straightConnector1">
            <a:avLst/>
          </a:prstGeom>
          <a:noFill/>
          <a:ln w="9525" cap="flat" cmpd="sng">
            <a:solidFill>
              <a:srgbClr val="00786A"/>
            </a:solidFill>
            <a:prstDash val="solid"/>
            <a:round/>
            <a:headEnd type="none" w="sm" len="sm"/>
            <a:tailEnd type="triangle" w="med" len="med"/>
          </a:ln>
        </p:spPr>
      </p:cxnSp>
      <p:cxnSp>
        <p:nvCxnSpPr>
          <p:cNvPr id="210" name="Google Shape;210;p7"/>
          <p:cNvCxnSpPr>
            <a:stCxn id="203" idx="3"/>
            <a:endCxn id="204" idx="1"/>
          </p:cNvCxnSpPr>
          <p:nvPr/>
        </p:nvCxnSpPr>
        <p:spPr>
          <a:xfrm rot="10800000" flipH="1">
            <a:off x="2343895" y="2197623"/>
            <a:ext cx="559200" cy="15000"/>
          </a:xfrm>
          <a:prstGeom prst="straightConnector1">
            <a:avLst/>
          </a:prstGeom>
          <a:noFill/>
          <a:ln w="9525" cap="flat" cmpd="sng">
            <a:solidFill>
              <a:srgbClr val="00786A"/>
            </a:solidFill>
            <a:prstDash val="solid"/>
            <a:round/>
            <a:headEnd type="none" w="sm" len="sm"/>
            <a:tailEnd type="triangle" w="med" len="med"/>
          </a:ln>
        </p:spPr>
      </p:cxnSp>
      <p:cxnSp>
        <p:nvCxnSpPr>
          <p:cNvPr id="211" name="Google Shape;211;p7"/>
          <p:cNvCxnSpPr>
            <a:stCxn id="204" idx="3"/>
            <a:endCxn id="205" idx="1"/>
          </p:cNvCxnSpPr>
          <p:nvPr/>
        </p:nvCxnSpPr>
        <p:spPr>
          <a:xfrm>
            <a:off x="4526459" y="2197674"/>
            <a:ext cx="559200" cy="15000"/>
          </a:xfrm>
          <a:prstGeom prst="straightConnector1">
            <a:avLst/>
          </a:prstGeom>
          <a:noFill/>
          <a:ln w="9525" cap="flat" cmpd="sng">
            <a:solidFill>
              <a:srgbClr val="00786A"/>
            </a:solidFill>
            <a:prstDash val="solid"/>
            <a:round/>
            <a:headEnd type="none" w="sm" len="sm"/>
            <a:tailEnd type="triangle" w="med" len="med"/>
          </a:ln>
        </p:spPr>
      </p:cxnSp>
      <p:cxnSp>
        <p:nvCxnSpPr>
          <p:cNvPr id="212" name="Google Shape;212;p7"/>
          <p:cNvCxnSpPr>
            <a:stCxn id="205" idx="3"/>
            <a:endCxn id="206" idx="1"/>
          </p:cNvCxnSpPr>
          <p:nvPr/>
        </p:nvCxnSpPr>
        <p:spPr>
          <a:xfrm>
            <a:off x="6709023" y="2212623"/>
            <a:ext cx="256800" cy="0"/>
          </a:xfrm>
          <a:prstGeom prst="straightConnector1">
            <a:avLst/>
          </a:prstGeom>
          <a:noFill/>
          <a:ln w="9525" cap="flat" cmpd="sng">
            <a:solidFill>
              <a:srgbClr val="00786A"/>
            </a:solidFill>
            <a:prstDash val="solid"/>
            <a:round/>
            <a:headEnd type="none" w="sm" len="sm"/>
            <a:tailEnd type="triangle" w="med" len="med"/>
          </a:ln>
        </p:spPr>
      </p:cxnSp>
      <p:cxnSp>
        <p:nvCxnSpPr>
          <p:cNvPr id="2" name="Google Shape;211;p7">
            <a:extLst>
              <a:ext uri="{FF2B5EF4-FFF2-40B4-BE49-F238E27FC236}">
                <a16:creationId xmlns:a16="http://schemas.microsoft.com/office/drawing/2014/main" id="{B74BABFB-3A90-C125-AD50-0886DD2FF195}"/>
              </a:ext>
            </a:extLst>
          </p:cNvPr>
          <p:cNvCxnSpPr>
            <a:cxnSpLocks/>
          </p:cNvCxnSpPr>
          <p:nvPr/>
        </p:nvCxnSpPr>
        <p:spPr>
          <a:xfrm>
            <a:off x="5589528" y="2439102"/>
            <a:ext cx="0" cy="658555"/>
          </a:xfrm>
          <a:prstGeom prst="straightConnector1">
            <a:avLst/>
          </a:prstGeom>
          <a:noFill/>
          <a:ln w="9525" cap="flat" cmpd="sng">
            <a:solidFill>
              <a:srgbClr val="00786A"/>
            </a:solidFill>
            <a:prstDash val="solid"/>
            <a:round/>
            <a:headEnd type="none" w="sm" len="sm"/>
            <a:tailEnd type="triangl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
          <p:cNvSpPr txBox="1">
            <a:spLocks noGrp="1"/>
          </p:cNvSpPr>
          <p:nvPr>
            <p:ph type="title"/>
          </p:nvPr>
        </p:nvSpPr>
        <p:spPr>
          <a:xfrm>
            <a:off x="819150" y="845600"/>
            <a:ext cx="7505700" cy="69137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BASE PAPER:</a:t>
            </a:r>
            <a:endParaRPr sz="2000">
              <a:latin typeface="Times New Roman"/>
              <a:ea typeface="Times New Roman"/>
              <a:cs typeface="Times New Roman"/>
              <a:sym typeface="Times New Roman"/>
            </a:endParaRPr>
          </a:p>
        </p:txBody>
      </p:sp>
      <p:sp>
        <p:nvSpPr>
          <p:cNvPr id="122" name="Google Shape;122;p2"/>
          <p:cNvSpPr txBox="1">
            <a:spLocks noGrp="1"/>
          </p:cNvSpPr>
          <p:nvPr>
            <p:ph type="body" idx="1"/>
          </p:nvPr>
        </p:nvSpPr>
        <p:spPr>
          <a:xfrm>
            <a:off x="819150" y="1400783"/>
            <a:ext cx="7505700" cy="3037942"/>
          </a:xfrm>
          <a:prstGeom prst="rect">
            <a:avLst/>
          </a:prstGeom>
          <a:noFill/>
          <a:ln>
            <a:noFill/>
          </a:ln>
        </p:spPr>
        <p:txBody>
          <a:bodyPr spcFirstLastPara="1" wrap="square" lIns="91425" tIns="91425" rIns="91425" bIns="91425" anchor="t" anchorCtr="0">
            <a:normAutofit/>
          </a:bodyPr>
          <a:lstStyle/>
          <a:p>
            <a:pPr marL="146050" lvl="0" indent="0" algn="l" rtl="0">
              <a:lnSpc>
                <a:spcPct val="115000"/>
              </a:lnSpc>
              <a:spcBef>
                <a:spcPts val="0"/>
              </a:spcBef>
              <a:spcAft>
                <a:spcPts val="0"/>
              </a:spcAft>
              <a:buSzPts val="1300"/>
              <a:buNone/>
            </a:pPr>
            <a:r>
              <a:rPr lang="en-GB">
                <a:latin typeface="Times New Roman"/>
                <a:ea typeface="Times New Roman"/>
                <a:cs typeface="Times New Roman"/>
                <a:sym typeface="Times New Roman"/>
              </a:rPr>
              <a:t>TITLE              :  Real-time Sign Language Recognition using Computer Vision </a:t>
            </a:r>
            <a:endParaRPr>
              <a:latin typeface="Times New Roman"/>
              <a:ea typeface="Times New Roman"/>
              <a:cs typeface="Times New Roman"/>
              <a:sym typeface="Times New Roman"/>
            </a:endParaRPr>
          </a:p>
          <a:p>
            <a:pPr marL="146050" lvl="0" indent="0" algn="l" rtl="0">
              <a:lnSpc>
                <a:spcPct val="115000"/>
              </a:lnSpc>
              <a:spcBef>
                <a:spcPts val="0"/>
              </a:spcBef>
              <a:spcAft>
                <a:spcPts val="0"/>
              </a:spcAft>
              <a:buSzPts val="1300"/>
              <a:buNone/>
            </a:pPr>
            <a:endParaRPr>
              <a:latin typeface="Times New Roman"/>
              <a:ea typeface="Times New Roman"/>
              <a:cs typeface="Times New Roman"/>
              <a:sym typeface="Times New Roman"/>
            </a:endParaRPr>
          </a:p>
          <a:p>
            <a:pPr marL="146050" lvl="0" indent="0" algn="l" rtl="0">
              <a:lnSpc>
                <a:spcPct val="115000"/>
              </a:lnSpc>
              <a:spcBef>
                <a:spcPts val="0"/>
              </a:spcBef>
              <a:spcAft>
                <a:spcPts val="0"/>
              </a:spcAft>
              <a:buSzPts val="1300"/>
              <a:buNone/>
            </a:pPr>
            <a:r>
              <a:rPr lang="en-GB">
                <a:latin typeface="Times New Roman"/>
                <a:ea typeface="Times New Roman"/>
                <a:cs typeface="Times New Roman"/>
                <a:sym typeface="Times New Roman"/>
              </a:rPr>
              <a:t>DOMAIN        :  Machine learning</a:t>
            </a:r>
            <a:endParaRPr/>
          </a:p>
          <a:p>
            <a:pPr marL="146050" lvl="0" indent="0" algn="l" rtl="0">
              <a:lnSpc>
                <a:spcPct val="115000"/>
              </a:lnSpc>
              <a:spcBef>
                <a:spcPts val="0"/>
              </a:spcBef>
              <a:spcAft>
                <a:spcPts val="0"/>
              </a:spcAft>
              <a:buSzPts val="1300"/>
              <a:buNone/>
            </a:pPr>
            <a:endParaRPr>
              <a:latin typeface="Times New Roman"/>
              <a:ea typeface="Times New Roman"/>
              <a:cs typeface="Times New Roman"/>
              <a:sym typeface="Times New Roman"/>
            </a:endParaRPr>
          </a:p>
          <a:p>
            <a:pPr marL="146050" lvl="0" indent="0" algn="l" rtl="0">
              <a:lnSpc>
                <a:spcPct val="115000"/>
              </a:lnSpc>
              <a:spcBef>
                <a:spcPts val="0"/>
              </a:spcBef>
              <a:spcAft>
                <a:spcPts val="0"/>
              </a:spcAft>
              <a:buSzPts val="1300"/>
              <a:buNone/>
            </a:pPr>
            <a:r>
              <a:rPr lang="en-GB">
                <a:latin typeface="Times New Roman"/>
                <a:ea typeface="Times New Roman"/>
                <a:cs typeface="Times New Roman"/>
                <a:sym typeface="Times New Roman"/>
              </a:rPr>
              <a:t>AUTHOR        : Jinalee Jayeshkumar Raval, Ruchi Gajjar </a:t>
            </a:r>
            <a:endParaRPr>
              <a:latin typeface="Times New Roman"/>
              <a:ea typeface="Times New Roman"/>
              <a:cs typeface="Times New Roman"/>
              <a:sym typeface="Times New Roman"/>
            </a:endParaRPr>
          </a:p>
          <a:p>
            <a:pPr marL="146050" lvl="0" indent="0" algn="l" rtl="0">
              <a:lnSpc>
                <a:spcPct val="115000"/>
              </a:lnSpc>
              <a:spcBef>
                <a:spcPts val="0"/>
              </a:spcBef>
              <a:spcAft>
                <a:spcPts val="0"/>
              </a:spcAft>
              <a:buSzPts val="1300"/>
              <a:buNone/>
            </a:pPr>
            <a:endParaRPr>
              <a:latin typeface="Times New Roman"/>
              <a:ea typeface="Times New Roman"/>
              <a:cs typeface="Times New Roman"/>
              <a:sym typeface="Times New Roman"/>
            </a:endParaRPr>
          </a:p>
          <a:p>
            <a:pPr marL="146050" lvl="0" indent="0" algn="l" rtl="0">
              <a:lnSpc>
                <a:spcPct val="115000"/>
              </a:lnSpc>
              <a:spcBef>
                <a:spcPts val="0"/>
              </a:spcBef>
              <a:spcAft>
                <a:spcPts val="0"/>
              </a:spcAft>
              <a:buSzPts val="1300"/>
              <a:buNone/>
            </a:pPr>
            <a:r>
              <a:rPr lang="en-GB">
                <a:latin typeface="Times New Roman"/>
                <a:ea typeface="Times New Roman"/>
                <a:cs typeface="Times New Roman"/>
                <a:sym typeface="Times New Roman"/>
              </a:rPr>
              <a:t>DESCRIPTION:  This paper is an effort towards filling the gap between differently-abled people like deaf and dumb and the other people. Image processing combined with machine learning helped in forming a real-time system. Image processing is used for pre-processing the images and extracting different hand from the background. The Convolutional Neural Network proposed here is tested on both a custom-made dataset and also with real-time hand gestures performed by people of different skin tones. The accuracy obtained by the proposed algorithm is 83%.</a:t>
            </a:r>
            <a:endParaRPr/>
          </a:p>
        </p:txBody>
      </p:sp>
      <p:sp>
        <p:nvSpPr>
          <p:cNvPr id="123" name="Google Shape;123;p2"/>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8"/>
          <p:cNvSpPr txBox="1">
            <a:spLocks noGrp="1"/>
          </p:cNvSpPr>
          <p:nvPr>
            <p:ph type="title"/>
          </p:nvPr>
        </p:nvSpPr>
        <p:spPr>
          <a:xfrm>
            <a:off x="819150" y="408216"/>
            <a:ext cx="7505700" cy="639748"/>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85185"/>
              <a:buNone/>
            </a:pPr>
            <a:r>
              <a:rPr lang="en-GB" sz="1800" dirty="0"/>
              <a:t>WORK FLOW: </a:t>
            </a:r>
            <a:br>
              <a:rPr lang="en-GB" dirty="0"/>
            </a:br>
            <a:endParaRPr dirty="0"/>
          </a:p>
        </p:txBody>
      </p:sp>
      <p:sp>
        <p:nvSpPr>
          <p:cNvPr id="219" name="Google Shape;219;p8"/>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20</a:t>
            </a:fld>
            <a:endParaRPr/>
          </a:p>
        </p:txBody>
      </p:sp>
      <p:pic>
        <p:nvPicPr>
          <p:cNvPr id="1026" name="Picture 2" descr="Selfie video based continuous Indian sign language recognition system -  ScienceDirect">
            <a:extLst>
              <a:ext uri="{FF2B5EF4-FFF2-40B4-BE49-F238E27FC236}">
                <a16:creationId xmlns:a16="http://schemas.microsoft.com/office/drawing/2014/main" id="{EE3F470C-ECF0-997C-8C84-C36C915836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5863" y="1595438"/>
            <a:ext cx="6772275" cy="19526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9"/>
          <p:cNvSpPr txBox="1">
            <a:spLocks noGrp="1"/>
          </p:cNvSpPr>
          <p:nvPr>
            <p:ph type="title"/>
          </p:nvPr>
        </p:nvSpPr>
        <p:spPr>
          <a:xfrm>
            <a:off x="819150" y="452064"/>
            <a:ext cx="7505700" cy="934947"/>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1800"/>
              <a:t>SIGN LANGUAGE RECOGNITION</a:t>
            </a:r>
            <a:br>
              <a:rPr lang="en-GB"/>
            </a:br>
            <a:endParaRPr/>
          </a:p>
        </p:txBody>
      </p:sp>
      <p:pic>
        <p:nvPicPr>
          <p:cNvPr id="238" name="Google Shape;238;p9"/>
          <p:cNvPicPr preferRelativeResize="0"/>
          <p:nvPr/>
        </p:nvPicPr>
        <p:blipFill rotWithShape="1">
          <a:blip r:embed="rId3">
            <a:alphaModFix/>
          </a:blip>
          <a:srcRect/>
          <a:stretch/>
        </p:blipFill>
        <p:spPr>
          <a:xfrm>
            <a:off x="1497497" y="1387010"/>
            <a:ext cx="5459895" cy="3030877"/>
          </a:xfrm>
          <a:prstGeom prst="rect">
            <a:avLst/>
          </a:prstGeom>
          <a:noFill/>
          <a:ln>
            <a:noFill/>
          </a:ln>
        </p:spPr>
      </p:pic>
      <p:sp>
        <p:nvSpPr>
          <p:cNvPr id="240" name="Google Shape;240;p9"/>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0"/>
          <p:cNvSpPr txBox="1">
            <a:spLocks noGrp="1"/>
          </p:cNvSpPr>
          <p:nvPr>
            <p:ph type="title"/>
          </p:nvPr>
        </p:nvSpPr>
        <p:spPr>
          <a:xfrm>
            <a:off x="819150" y="493555"/>
            <a:ext cx="7505700" cy="72907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TECHNOLOGICAL STACK</a:t>
            </a:r>
            <a:endParaRPr sz="2000">
              <a:latin typeface="Times New Roman"/>
              <a:ea typeface="Times New Roman"/>
              <a:cs typeface="Times New Roman"/>
              <a:sym typeface="Times New Roman"/>
            </a:endParaRPr>
          </a:p>
        </p:txBody>
      </p:sp>
      <p:sp>
        <p:nvSpPr>
          <p:cNvPr id="246" name="Google Shape;246;p10"/>
          <p:cNvSpPr txBox="1">
            <a:spLocks noGrp="1"/>
          </p:cNvSpPr>
          <p:nvPr>
            <p:ph type="body" idx="1"/>
          </p:nvPr>
        </p:nvSpPr>
        <p:spPr>
          <a:xfrm>
            <a:off x="679600" y="1222625"/>
            <a:ext cx="304800" cy="14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SzPts val="1300"/>
              <a:buNone/>
            </a:pPr>
            <a:endParaRPr sz="1400"/>
          </a:p>
          <a:p>
            <a:pPr marL="0" lvl="0" indent="0" algn="l" rtl="0">
              <a:lnSpc>
                <a:spcPct val="115000"/>
              </a:lnSpc>
              <a:spcBef>
                <a:spcPts val="1200"/>
              </a:spcBef>
              <a:spcAft>
                <a:spcPts val="0"/>
              </a:spcAft>
              <a:buSzPts val="1300"/>
              <a:buNone/>
            </a:pPr>
            <a:endParaRPr sz="1400"/>
          </a:p>
          <a:p>
            <a:pPr marL="0" lvl="0" indent="0" algn="l" rtl="0">
              <a:lnSpc>
                <a:spcPct val="115000"/>
              </a:lnSpc>
              <a:spcBef>
                <a:spcPts val="1200"/>
              </a:spcBef>
              <a:spcAft>
                <a:spcPts val="0"/>
              </a:spcAft>
              <a:buSzPts val="1300"/>
              <a:buNone/>
            </a:pPr>
            <a:endParaRPr sz="1400"/>
          </a:p>
        </p:txBody>
      </p:sp>
      <p:sp>
        <p:nvSpPr>
          <p:cNvPr id="247" name="Google Shape;247;p10"/>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22</a:t>
            </a:fld>
            <a:endParaRPr/>
          </a:p>
        </p:txBody>
      </p:sp>
      <p:sp>
        <p:nvSpPr>
          <p:cNvPr id="248" name="Google Shape;248;p10" descr="Introduction - OpenCV Tutorial C++"/>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10" descr="Introduction - OpenCV Tutorial C++"/>
          <p:cNvSpPr/>
          <p:nvPr/>
        </p:nvSpPr>
        <p:spPr>
          <a:xfrm>
            <a:off x="307975" y="7937"/>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aphicFrame>
        <p:nvGraphicFramePr>
          <p:cNvPr id="250" name="Google Shape;250;p10"/>
          <p:cNvGraphicFramePr/>
          <p:nvPr/>
        </p:nvGraphicFramePr>
        <p:xfrm>
          <a:off x="725250" y="1367213"/>
          <a:ext cx="7239000" cy="2217545"/>
        </p:xfrm>
        <a:graphic>
          <a:graphicData uri="http://schemas.openxmlformats.org/drawingml/2006/table">
            <a:tbl>
              <a:tblPr>
                <a:noFill/>
                <a:tableStyleId>{7C4DA207-FB3A-47BD-A7ED-8635606967A8}</a:tableStyleId>
              </a:tblPr>
              <a:tblGrid>
                <a:gridCol w="3659375">
                  <a:extLst>
                    <a:ext uri="{9D8B030D-6E8A-4147-A177-3AD203B41FA5}">
                      <a16:colId xmlns:a16="http://schemas.microsoft.com/office/drawing/2014/main" val="20000"/>
                    </a:ext>
                  </a:extLst>
                </a:gridCol>
                <a:gridCol w="3579625">
                  <a:extLst>
                    <a:ext uri="{9D8B030D-6E8A-4147-A177-3AD203B41FA5}">
                      <a16:colId xmlns:a16="http://schemas.microsoft.com/office/drawing/2014/main" val="20001"/>
                    </a:ext>
                  </a:extLst>
                </a:gridCol>
              </a:tblGrid>
              <a:tr h="473225">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FRONT END</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BACK END</a:t>
                      </a:r>
                      <a:endParaRPr sz="1400" u="none" strike="noStrike" cap="none"/>
                    </a:p>
                  </a:txBody>
                  <a:tcPr marL="91425" marR="91425" marT="91425" marB="91425"/>
                </a:tc>
                <a:extLst>
                  <a:ext uri="{0D108BD9-81ED-4DB2-BD59-A6C34878D82A}">
                    <a16:rowId xmlns:a16="http://schemas.microsoft.com/office/drawing/2014/main" val="10000"/>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HTML</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FLASK(PYTHON)</a:t>
                      </a:r>
                      <a:endParaRPr sz="1400" u="none" strike="noStrike" cap="none"/>
                    </a:p>
                  </a:txBody>
                  <a:tcPr marL="91425" marR="91425" marT="91425" marB="91425"/>
                </a:tc>
                <a:extLst>
                  <a:ext uri="{0D108BD9-81ED-4DB2-BD59-A6C34878D82A}">
                    <a16:rowId xmlns:a16="http://schemas.microsoft.com/office/drawing/2014/main" val="10001"/>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CSS</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DATABASE</a:t>
                      </a:r>
                      <a:endParaRPr sz="1400" u="none" strike="noStrike" cap="none"/>
                    </a:p>
                  </a:txBody>
                  <a:tcPr marL="91425" marR="91425" marT="91425" marB="91425"/>
                </a:tc>
                <a:extLst>
                  <a:ext uri="{0D108BD9-81ED-4DB2-BD59-A6C34878D82A}">
                    <a16:rowId xmlns:a16="http://schemas.microsoft.com/office/drawing/2014/main" val="10002"/>
                  </a:ext>
                </a:extLst>
              </a:tr>
              <a:tr h="47595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JAVA SCRIPT</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3"/>
                  </a:ext>
                </a:extLst>
              </a:tr>
              <a:tr h="47595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OPEN CV</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1"/>
          <p:cNvSpPr txBox="1">
            <a:spLocks noGrp="1"/>
          </p:cNvSpPr>
          <p:nvPr>
            <p:ph type="title"/>
          </p:nvPr>
        </p:nvSpPr>
        <p:spPr>
          <a:xfrm>
            <a:off x="819150" y="529525"/>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HOW IT LOOKS ?</a:t>
            </a:r>
            <a:endParaRPr sz="2000">
              <a:latin typeface="Times New Roman"/>
              <a:ea typeface="Times New Roman"/>
              <a:cs typeface="Times New Roman"/>
              <a:sym typeface="Times New Roman"/>
            </a:endParaRPr>
          </a:p>
        </p:txBody>
      </p:sp>
      <p:sp>
        <p:nvSpPr>
          <p:cNvPr id="256" name="Google Shape;256;p1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23</a:t>
            </a:fld>
            <a:endParaRPr/>
          </a:p>
        </p:txBody>
      </p:sp>
      <p:pic>
        <p:nvPicPr>
          <p:cNvPr id="2" name="Picture 1">
            <a:extLst>
              <a:ext uri="{FF2B5EF4-FFF2-40B4-BE49-F238E27FC236}">
                <a16:creationId xmlns:a16="http://schemas.microsoft.com/office/drawing/2014/main" id="{1BE8CBBE-02EA-BB5D-D89F-ECF542D576B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77327" y="1111250"/>
            <a:ext cx="6189345" cy="29210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1"/>
          <p:cNvSpPr txBox="1">
            <a:spLocks noGrp="1"/>
          </p:cNvSpPr>
          <p:nvPr>
            <p:ph type="title"/>
          </p:nvPr>
        </p:nvSpPr>
        <p:spPr>
          <a:xfrm>
            <a:off x="819150" y="529525"/>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HOW IT LOOKS ?</a:t>
            </a:r>
            <a:endParaRPr sz="2000">
              <a:latin typeface="Times New Roman"/>
              <a:ea typeface="Times New Roman"/>
              <a:cs typeface="Times New Roman"/>
              <a:sym typeface="Times New Roman"/>
            </a:endParaRPr>
          </a:p>
        </p:txBody>
      </p:sp>
      <p:sp>
        <p:nvSpPr>
          <p:cNvPr id="256" name="Google Shape;256;p1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24</a:t>
            </a:fld>
            <a:endParaRPr/>
          </a:p>
        </p:txBody>
      </p:sp>
      <p:pic>
        <p:nvPicPr>
          <p:cNvPr id="2" name="Picture 1">
            <a:extLst>
              <a:ext uri="{FF2B5EF4-FFF2-40B4-BE49-F238E27FC236}">
                <a16:creationId xmlns:a16="http://schemas.microsoft.com/office/drawing/2014/main" id="{B7C31D1E-4A08-4137-6781-16C2AC6A5C9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20177" y="1165225"/>
            <a:ext cx="6303645" cy="2813050"/>
          </a:xfrm>
          <a:prstGeom prst="rect">
            <a:avLst/>
          </a:prstGeom>
          <a:noFill/>
          <a:ln>
            <a:noFill/>
          </a:ln>
        </p:spPr>
      </p:pic>
    </p:spTree>
    <p:extLst>
      <p:ext uri="{BB962C8B-B14F-4D97-AF65-F5344CB8AC3E}">
        <p14:creationId xmlns:p14="http://schemas.microsoft.com/office/powerpoint/2010/main" val="540355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1"/>
          <p:cNvSpPr txBox="1">
            <a:spLocks noGrp="1"/>
          </p:cNvSpPr>
          <p:nvPr>
            <p:ph type="title"/>
          </p:nvPr>
        </p:nvSpPr>
        <p:spPr>
          <a:xfrm>
            <a:off x="819150" y="529525"/>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HOW IT LOOKS ?</a:t>
            </a:r>
            <a:endParaRPr sz="2000">
              <a:latin typeface="Times New Roman"/>
              <a:ea typeface="Times New Roman"/>
              <a:cs typeface="Times New Roman"/>
              <a:sym typeface="Times New Roman"/>
            </a:endParaRPr>
          </a:p>
        </p:txBody>
      </p:sp>
      <p:sp>
        <p:nvSpPr>
          <p:cNvPr id="256" name="Google Shape;256;p1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25</a:t>
            </a:fld>
            <a:endParaRPr/>
          </a:p>
        </p:txBody>
      </p:sp>
      <p:pic>
        <p:nvPicPr>
          <p:cNvPr id="3" name="Picture 2">
            <a:extLst>
              <a:ext uri="{FF2B5EF4-FFF2-40B4-BE49-F238E27FC236}">
                <a16:creationId xmlns:a16="http://schemas.microsoft.com/office/drawing/2014/main" id="{4D881388-2E05-48D2-8D6A-D59DEB2D738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13510" y="1104265"/>
            <a:ext cx="6316980" cy="2934970"/>
          </a:xfrm>
          <a:prstGeom prst="rect">
            <a:avLst/>
          </a:prstGeom>
          <a:noFill/>
          <a:ln>
            <a:noFill/>
          </a:ln>
        </p:spPr>
      </p:pic>
    </p:spTree>
    <p:extLst>
      <p:ext uri="{BB962C8B-B14F-4D97-AF65-F5344CB8AC3E}">
        <p14:creationId xmlns:p14="http://schemas.microsoft.com/office/powerpoint/2010/main" val="24733009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1"/>
          <p:cNvSpPr txBox="1">
            <a:spLocks noGrp="1"/>
          </p:cNvSpPr>
          <p:nvPr>
            <p:ph type="title"/>
          </p:nvPr>
        </p:nvSpPr>
        <p:spPr>
          <a:xfrm>
            <a:off x="819150" y="529525"/>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HOW IT LOOKS ?</a:t>
            </a:r>
            <a:endParaRPr sz="2000">
              <a:latin typeface="Times New Roman"/>
              <a:ea typeface="Times New Roman"/>
              <a:cs typeface="Times New Roman"/>
              <a:sym typeface="Times New Roman"/>
            </a:endParaRPr>
          </a:p>
        </p:txBody>
      </p:sp>
      <p:sp>
        <p:nvSpPr>
          <p:cNvPr id="256" name="Google Shape;256;p1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26</a:t>
            </a:fld>
            <a:endParaRPr/>
          </a:p>
        </p:txBody>
      </p:sp>
      <p:pic>
        <p:nvPicPr>
          <p:cNvPr id="2" name="Picture 1">
            <a:extLst>
              <a:ext uri="{FF2B5EF4-FFF2-40B4-BE49-F238E27FC236}">
                <a16:creationId xmlns:a16="http://schemas.microsoft.com/office/drawing/2014/main" id="{65C3A2E7-93DC-2548-8627-448BD4575AA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29385" y="993775"/>
            <a:ext cx="6285230" cy="3155950"/>
          </a:xfrm>
          <a:prstGeom prst="rect">
            <a:avLst/>
          </a:prstGeom>
          <a:noFill/>
          <a:ln>
            <a:noFill/>
          </a:ln>
        </p:spPr>
      </p:pic>
    </p:spTree>
    <p:extLst>
      <p:ext uri="{BB962C8B-B14F-4D97-AF65-F5344CB8AC3E}">
        <p14:creationId xmlns:p14="http://schemas.microsoft.com/office/powerpoint/2010/main" val="19981985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1"/>
          <p:cNvSpPr txBox="1">
            <a:spLocks noGrp="1"/>
          </p:cNvSpPr>
          <p:nvPr>
            <p:ph type="title"/>
          </p:nvPr>
        </p:nvSpPr>
        <p:spPr>
          <a:xfrm>
            <a:off x="819150" y="529525"/>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HOW IT LOOKS ?</a:t>
            </a:r>
            <a:endParaRPr sz="2000">
              <a:latin typeface="Times New Roman"/>
              <a:ea typeface="Times New Roman"/>
              <a:cs typeface="Times New Roman"/>
              <a:sym typeface="Times New Roman"/>
            </a:endParaRPr>
          </a:p>
        </p:txBody>
      </p:sp>
      <p:sp>
        <p:nvSpPr>
          <p:cNvPr id="256" name="Google Shape;256;p1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27</a:t>
            </a:fld>
            <a:endParaRPr/>
          </a:p>
        </p:txBody>
      </p:sp>
      <p:pic>
        <p:nvPicPr>
          <p:cNvPr id="3" name="Picture 2">
            <a:extLst>
              <a:ext uri="{FF2B5EF4-FFF2-40B4-BE49-F238E27FC236}">
                <a16:creationId xmlns:a16="http://schemas.microsoft.com/office/drawing/2014/main" id="{B7785393-4951-83AC-2EB7-A7611E5A266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7807" y="1055370"/>
            <a:ext cx="6128385" cy="3032760"/>
          </a:xfrm>
          <a:prstGeom prst="rect">
            <a:avLst/>
          </a:prstGeom>
          <a:noFill/>
          <a:ln>
            <a:noFill/>
          </a:ln>
        </p:spPr>
      </p:pic>
    </p:spTree>
    <p:extLst>
      <p:ext uri="{BB962C8B-B14F-4D97-AF65-F5344CB8AC3E}">
        <p14:creationId xmlns:p14="http://schemas.microsoft.com/office/powerpoint/2010/main" val="33880792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12"/>
          <p:cNvSpPr txBox="1">
            <a:spLocks noGrp="1"/>
          </p:cNvSpPr>
          <p:nvPr>
            <p:ph type="title"/>
          </p:nvPr>
        </p:nvSpPr>
        <p:spPr>
          <a:xfrm>
            <a:off x="752889" y="421531"/>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JUSTIFICATION OF PROJECT</a:t>
            </a:r>
            <a:endParaRPr sz="2000">
              <a:latin typeface="Times New Roman"/>
              <a:ea typeface="Times New Roman"/>
              <a:cs typeface="Times New Roman"/>
              <a:sym typeface="Times New Roman"/>
            </a:endParaRPr>
          </a:p>
        </p:txBody>
      </p:sp>
      <p:sp>
        <p:nvSpPr>
          <p:cNvPr id="263" name="Google Shape;263;p12"/>
          <p:cNvSpPr txBox="1">
            <a:spLocks noGrp="1"/>
          </p:cNvSpPr>
          <p:nvPr>
            <p:ph type="body" idx="1"/>
          </p:nvPr>
        </p:nvSpPr>
        <p:spPr>
          <a:xfrm>
            <a:off x="574700" y="1152939"/>
            <a:ext cx="8261100" cy="4227444"/>
          </a:xfrm>
          <a:prstGeom prst="rect">
            <a:avLst/>
          </a:prstGeom>
          <a:noFill/>
          <a:ln>
            <a:noFill/>
          </a:ln>
        </p:spPr>
        <p:txBody>
          <a:bodyPr spcFirstLastPara="1" wrap="square" lIns="91425" tIns="91425" rIns="91425" bIns="91425" anchor="t" anchorCtr="0">
            <a:normAutofit/>
          </a:bodyPr>
          <a:lstStyle/>
          <a:p>
            <a:pPr marL="457200" lvl="0" indent="-361950" algn="l" rtl="0">
              <a:lnSpc>
                <a:spcPct val="115000"/>
              </a:lnSpc>
              <a:spcBef>
                <a:spcPts val="0"/>
              </a:spcBef>
              <a:spcAft>
                <a:spcPts val="0"/>
              </a:spcAft>
              <a:buSzPct val="100000"/>
              <a:buChar char="●"/>
            </a:pPr>
            <a:r>
              <a:rPr lang="en-GB" sz="1600" b="1" dirty="0">
                <a:latin typeface="Times New Roman"/>
                <a:ea typeface="Times New Roman"/>
                <a:cs typeface="Times New Roman"/>
                <a:sym typeface="Times New Roman"/>
              </a:rPr>
              <a:t>Real-time Interaction:</a:t>
            </a:r>
            <a:r>
              <a:rPr lang="en-GB" sz="1600" dirty="0">
                <a:latin typeface="Times New Roman"/>
                <a:ea typeface="Times New Roman"/>
                <a:cs typeface="Times New Roman"/>
                <a:sym typeface="Times New Roman"/>
              </a:rPr>
              <a:t> Projection-based systems can offer real-time feedback, allowing users to receive immediate responses to their sign language gestures.</a:t>
            </a:r>
            <a:endParaRPr dirty="0"/>
          </a:p>
          <a:p>
            <a:pPr marL="457200" lvl="0" indent="-361950" algn="l" rtl="0">
              <a:lnSpc>
                <a:spcPct val="115000"/>
              </a:lnSpc>
              <a:spcBef>
                <a:spcPts val="0"/>
              </a:spcBef>
              <a:spcAft>
                <a:spcPts val="0"/>
              </a:spcAft>
              <a:buSzPct val="100000"/>
              <a:buChar char="●"/>
            </a:pPr>
            <a:r>
              <a:rPr lang="en-GB" sz="1600" b="1" dirty="0">
                <a:latin typeface="Times New Roman"/>
                <a:ea typeface="Times New Roman"/>
                <a:cs typeface="Times New Roman"/>
                <a:sym typeface="Times New Roman"/>
              </a:rPr>
              <a:t>Accessibility:</a:t>
            </a:r>
            <a:r>
              <a:rPr lang="en-GB" sz="1600" dirty="0">
                <a:latin typeface="Times New Roman"/>
                <a:ea typeface="Times New Roman"/>
                <a:cs typeface="Times New Roman"/>
                <a:sym typeface="Times New Roman"/>
              </a:rPr>
              <a:t> The primary justification is to enhance accessibility for individuals who use sign language as their primary mode of communication. Accurate in-time and out-time can be monitored</a:t>
            </a:r>
            <a:endParaRPr sz="1600" dirty="0">
              <a:latin typeface="Times New Roman"/>
              <a:ea typeface="Times New Roman"/>
              <a:cs typeface="Times New Roman"/>
              <a:sym typeface="Times New Roman"/>
            </a:endParaRPr>
          </a:p>
          <a:p>
            <a:pPr marL="457200" lvl="0" indent="-361950" algn="l" rtl="0">
              <a:lnSpc>
                <a:spcPct val="115000"/>
              </a:lnSpc>
              <a:spcBef>
                <a:spcPts val="0"/>
              </a:spcBef>
              <a:spcAft>
                <a:spcPts val="0"/>
              </a:spcAft>
              <a:buSzPct val="100000"/>
              <a:buChar char="●"/>
            </a:pPr>
            <a:r>
              <a:rPr lang="en-GB" sz="1600" b="1" dirty="0">
                <a:latin typeface="Times New Roman"/>
                <a:ea typeface="Times New Roman"/>
                <a:cs typeface="Times New Roman"/>
                <a:sym typeface="Times New Roman"/>
              </a:rPr>
              <a:t>Communication Enhancement:</a:t>
            </a:r>
            <a:r>
              <a:rPr lang="en-GB" sz="1600" dirty="0">
                <a:latin typeface="Times New Roman"/>
                <a:ea typeface="Times New Roman"/>
                <a:cs typeface="Times New Roman"/>
                <a:sym typeface="Times New Roman"/>
              </a:rPr>
              <a:t> a system that can detect and interpret sign language gestures, you enable users to convey complex messages and emotions through a medium that is native to them.</a:t>
            </a:r>
            <a:endParaRPr dirty="0"/>
          </a:p>
          <a:p>
            <a:pPr marL="457200" lvl="0" indent="-361950" algn="l" rtl="0">
              <a:lnSpc>
                <a:spcPct val="115000"/>
              </a:lnSpc>
              <a:spcBef>
                <a:spcPts val="0"/>
              </a:spcBef>
              <a:spcAft>
                <a:spcPts val="0"/>
              </a:spcAft>
              <a:buSzPct val="100000"/>
              <a:buChar char="●"/>
            </a:pPr>
            <a:r>
              <a:rPr lang="en-GB" sz="1600" b="1" dirty="0">
                <a:latin typeface="Times New Roman"/>
                <a:ea typeface="Times New Roman"/>
                <a:cs typeface="Times New Roman"/>
                <a:sym typeface="Times New Roman"/>
              </a:rPr>
              <a:t>Empowerment:</a:t>
            </a:r>
            <a:r>
              <a:rPr lang="en-GB" sz="1600" dirty="0">
                <a:latin typeface="Times New Roman"/>
                <a:ea typeface="Times New Roman"/>
                <a:cs typeface="Times New Roman"/>
                <a:sym typeface="Times New Roman"/>
              </a:rPr>
              <a:t> Providing individuals with hearing impairments the ability to use sign language in their interactions with technology empowers them to be more self-reliant and fully participate in various aspects of modern life</a:t>
            </a:r>
            <a:r>
              <a:rPr lang="en-GB" sz="1600" dirty="0">
                <a:latin typeface="Arial"/>
                <a:ea typeface="Arial"/>
                <a:cs typeface="Arial"/>
                <a:sym typeface="Arial"/>
              </a:rPr>
              <a:t>.</a:t>
            </a:r>
            <a:endParaRPr sz="1600" dirty="0">
              <a:latin typeface="Arial"/>
              <a:ea typeface="Arial"/>
              <a:cs typeface="Arial"/>
              <a:sym typeface="Arial"/>
            </a:endParaRPr>
          </a:p>
        </p:txBody>
      </p:sp>
      <p:sp>
        <p:nvSpPr>
          <p:cNvPr id="264" name="Google Shape;264;p12"/>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8"/>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REFERENCE</a:t>
            </a:r>
            <a:endParaRPr sz="2000">
              <a:latin typeface="Times New Roman"/>
              <a:ea typeface="Times New Roman"/>
              <a:cs typeface="Times New Roman"/>
              <a:sym typeface="Times New Roman"/>
            </a:endParaRPr>
          </a:p>
        </p:txBody>
      </p:sp>
      <p:sp>
        <p:nvSpPr>
          <p:cNvPr id="270" name="Google Shape;270;p28"/>
          <p:cNvSpPr txBox="1">
            <a:spLocks noGrp="1"/>
          </p:cNvSpPr>
          <p:nvPr>
            <p:ph type="body" idx="1"/>
          </p:nvPr>
        </p:nvSpPr>
        <p:spPr>
          <a:xfrm>
            <a:off x="819150" y="1455704"/>
            <a:ext cx="7505700" cy="3349760"/>
          </a:xfrm>
          <a:prstGeom prst="rect">
            <a:avLst/>
          </a:prstGeom>
          <a:noFill/>
          <a:ln>
            <a:noFill/>
          </a:ln>
        </p:spPr>
        <p:txBody>
          <a:bodyPr spcFirstLastPara="1" wrap="square" lIns="91425" tIns="91425" rIns="91425" bIns="91425" anchor="t" anchorCtr="0">
            <a:normAutofit lnSpcReduction="10000"/>
          </a:bodyPr>
          <a:lstStyle/>
          <a:p>
            <a:pPr marL="457200" lvl="0" indent="-311150" algn="l" rtl="0">
              <a:lnSpc>
                <a:spcPct val="115000"/>
              </a:lnSpc>
              <a:spcBef>
                <a:spcPts val="0"/>
              </a:spcBef>
              <a:spcAft>
                <a:spcPts val="0"/>
              </a:spcAft>
              <a:buSzPts val="1300"/>
              <a:buChar char="●"/>
            </a:pPr>
            <a:r>
              <a:rPr lang="en-GB">
                <a:latin typeface="Times New Roman"/>
                <a:ea typeface="Times New Roman"/>
                <a:cs typeface="Times New Roman"/>
                <a:sym typeface="Times New Roman"/>
              </a:rPr>
              <a:t>Zhaoyang Yang, Zhenmei Shi, Xiaoyong Shen, Yu-Wing Tai, “SFNet: Structured Feature Network for Continuous Sign Language Recognition”. arXiv preprint arXiv:1908.01341v1, 2019. </a:t>
            </a:r>
            <a:endParaRPr>
              <a:latin typeface="Times New Roman"/>
              <a:ea typeface="Times New Roman"/>
              <a:cs typeface="Times New Roman"/>
              <a:sym typeface="Times New Roman"/>
            </a:endParaRPr>
          </a:p>
          <a:p>
            <a:pPr marL="457200" lvl="0" indent="-228600" algn="l" rtl="0">
              <a:lnSpc>
                <a:spcPct val="115000"/>
              </a:lnSpc>
              <a:spcBef>
                <a:spcPts val="0"/>
              </a:spcBef>
              <a:spcAft>
                <a:spcPts val="0"/>
              </a:spcAft>
              <a:buSzPts val="1300"/>
              <a:buNone/>
            </a:pPr>
            <a:endParaRPr>
              <a:latin typeface="Times New Roman"/>
              <a:ea typeface="Times New Roman"/>
              <a:cs typeface="Times New Roman"/>
              <a:sym typeface="Times New Roman"/>
            </a:endParaRPr>
          </a:p>
          <a:p>
            <a:pPr marL="457200" lvl="0" indent="-311150" algn="l" rtl="0">
              <a:lnSpc>
                <a:spcPct val="115000"/>
              </a:lnSpc>
              <a:spcBef>
                <a:spcPts val="0"/>
              </a:spcBef>
              <a:spcAft>
                <a:spcPts val="0"/>
              </a:spcAft>
              <a:buSzPts val="1300"/>
              <a:buChar char="●"/>
            </a:pPr>
            <a:r>
              <a:rPr lang="en-GB">
                <a:latin typeface="Times New Roman"/>
                <a:ea typeface="Times New Roman"/>
                <a:cs typeface="Times New Roman"/>
                <a:sym typeface="Times New Roman"/>
              </a:rPr>
              <a:t>Ashish S. Nikam, Aarti G. Ambekar, “Sign Language Recognition Using Image Based Hand Gesture Recognition Techniques”, Online International Conference on Green Engineering and Technologies, 2016. Available doi: 10.1109/GET.2016.7916786. </a:t>
            </a:r>
            <a:endParaRPr>
              <a:latin typeface="Times New Roman"/>
              <a:ea typeface="Times New Roman"/>
              <a:cs typeface="Times New Roman"/>
              <a:sym typeface="Times New Roman"/>
            </a:endParaRPr>
          </a:p>
          <a:p>
            <a:pPr marL="457200" lvl="0" indent="-228600" algn="l" rtl="0">
              <a:lnSpc>
                <a:spcPct val="115000"/>
              </a:lnSpc>
              <a:spcBef>
                <a:spcPts val="0"/>
              </a:spcBef>
              <a:spcAft>
                <a:spcPts val="0"/>
              </a:spcAft>
              <a:buSzPts val="1300"/>
              <a:buNone/>
            </a:pPr>
            <a:endParaRPr>
              <a:latin typeface="Times New Roman"/>
              <a:ea typeface="Times New Roman"/>
              <a:cs typeface="Times New Roman"/>
              <a:sym typeface="Times New Roman"/>
            </a:endParaRPr>
          </a:p>
          <a:p>
            <a:pPr marL="457200" lvl="0" indent="-311150" algn="l" rtl="0">
              <a:lnSpc>
                <a:spcPct val="115000"/>
              </a:lnSpc>
              <a:spcBef>
                <a:spcPts val="0"/>
              </a:spcBef>
              <a:spcAft>
                <a:spcPts val="0"/>
              </a:spcAft>
              <a:buSzPts val="1300"/>
              <a:buChar char="●"/>
            </a:pPr>
            <a:r>
              <a:rPr lang="en-GB">
                <a:latin typeface="Times New Roman"/>
                <a:ea typeface="Times New Roman"/>
                <a:cs typeface="Times New Roman"/>
                <a:sym typeface="Times New Roman"/>
              </a:rPr>
              <a:t>G. Rajesh, X. Mercilin Raajini, K. Martin Sagayam, Hien Dang,”A statistical approach for high order epistasis interaction detection for prediction of diabetic macular edema”,Informatics in Medicine Unlocked, Volume 20,2020,100362,ISSN 2352-9148.</a:t>
            </a:r>
            <a:endParaRPr/>
          </a:p>
          <a:p>
            <a:pPr marL="457200" lvl="0" indent="-228600" algn="l" rtl="0">
              <a:lnSpc>
                <a:spcPct val="115000"/>
              </a:lnSpc>
              <a:spcBef>
                <a:spcPts val="0"/>
              </a:spcBef>
              <a:spcAft>
                <a:spcPts val="0"/>
              </a:spcAft>
              <a:buSzPts val="1300"/>
              <a:buNone/>
            </a:pPr>
            <a:endParaRPr>
              <a:latin typeface="Times New Roman"/>
              <a:ea typeface="Times New Roman"/>
              <a:cs typeface="Times New Roman"/>
              <a:sym typeface="Times New Roman"/>
            </a:endParaRPr>
          </a:p>
          <a:p>
            <a:pPr marL="457200" lvl="0" indent="-311150" algn="l" rtl="0">
              <a:lnSpc>
                <a:spcPct val="115000"/>
              </a:lnSpc>
              <a:spcBef>
                <a:spcPts val="0"/>
              </a:spcBef>
              <a:spcAft>
                <a:spcPts val="0"/>
              </a:spcAft>
              <a:buSzPts val="1300"/>
              <a:buChar char="●"/>
            </a:pPr>
            <a:r>
              <a:rPr lang="en-GB">
                <a:latin typeface="Times New Roman"/>
                <a:ea typeface="Times New Roman"/>
                <a:cs typeface="Times New Roman"/>
                <a:sym typeface="Times New Roman"/>
              </a:rPr>
              <a:t>P. M. Ashok Kumar, Jeevan Babu Maddala, K. Martin Sagayam (2021) “Enhanced Facial Emotion Recognition by Optimal Descriptor Selection with Neural Network”, IETE Journal of Research, doi: 10.1080/03772063.2021.1902868</a:t>
            </a:r>
            <a:endParaRPr>
              <a:latin typeface="Times New Roman"/>
              <a:ea typeface="Times New Roman"/>
              <a:cs typeface="Times New Roman"/>
              <a:sym typeface="Times New Roman"/>
            </a:endParaRPr>
          </a:p>
          <a:p>
            <a:pPr marL="457200" lvl="0" indent="-228600" algn="l" rtl="0">
              <a:lnSpc>
                <a:spcPct val="115000"/>
              </a:lnSpc>
              <a:spcBef>
                <a:spcPts val="0"/>
              </a:spcBef>
              <a:spcAft>
                <a:spcPts val="0"/>
              </a:spcAft>
              <a:buSzPts val="1300"/>
              <a:buNone/>
            </a:pPr>
            <a:endParaRPr>
              <a:latin typeface="Times New Roman"/>
              <a:ea typeface="Times New Roman"/>
              <a:cs typeface="Times New Roman"/>
              <a:sym typeface="Times New Roman"/>
            </a:endParaRPr>
          </a:p>
          <a:p>
            <a:pPr marL="457200" lvl="0" indent="-228600" algn="l" rtl="0">
              <a:lnSpc>
                <a:spcPct val="115000"/>
              </a:lnSpc>
              <a:spcBef>
                <a:spcPts val="0"/>
              </a:spcBef>
              <a:spcAft>
                <a:spcPts val="0"/>
              </a:spcAft>
              <a:buSzPts val="1300"/>
              <a:buNone/>
            </a:pPr>
            <a:endParaRPr>
              <a:latin typeface="Times New Roman"/>
              <a:ea typeface="Times New Roman"/>
              <a:cs typeface="Times New Roman"/>
              <a:sym typeface="Times New Roman"/>
            </a:endParaRPr>
          </a:p>
        </p:txBody>
      </p:sp>
      <p:sp>
        <p:nvSpPr>
          <p:cNvPr id="271" name="Google Shape;271;p28"/>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3"/>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ABSTRACT</a:t>
            </a:r>
            <a:endParaRPr sz="2000">
              <a:latin typeface="Times New Roman"/>
              <a:ea typeface="Times New Roman"/>
              <a:cs typeface="Times New Roman"/>
              <a:sym typeface="Times New Roman"/>
            </a:endParaRPr>
          </a:p>
        </p:txBody>
      </p:sp>
      <p:sp>
        <p:nvSpPr>
          <p:cNvPr id="129" name="Google Shape;129;p3"/>
          <p:cNvSpPr txBox="1">
            <a:spLocks noGrp="1"/>
          </p:cNvSpPr>
          <p:nvPr>
            <p:ph type="body" idx="1"/>
          </p:nvPr>
        </p:nvSpPr>
        <p:spPr>
          <a:xfrm>
            <a:off x="819150" y="1800200"/>
            <a:ext cx="7505700" cy="2638525"/>
          </a:xfrm>
          <a:prstGeom prst="rect">
            <a:avLst/>
          </a:prstGeom>
          <a:noFill/>
          <a:ln>
            <a:noFill/>
          </a:ln>
        </p:spPr>
        <p:txBody>
          <a:bodyPr spcFirstLastPara="1" wrap="square" lIns="91425" tIns="91425" rIns="91425" bIns="91425" anchor="t" anchorCtr="0">
            <a:noAutofit/>
          </a:bodyPr>
          <a:lstStyle/>
          <a:p>
            <a:pPr marL="457200" lvl="0" indent="-457200" algn="l" rtl="0">
              <a:lnSpc>
                <a:spcPct val="95000"/>
              </a:lnSpc>
              <a:spcBef>
                <a:spcPts val="0"/>
              </a:spcBef>
              <a:spcAft>
                <a:spcPts val="0"/>
              </a:spcAft>
              <a:buClr>
                <a:srgbClr val="000000"/>
              </a:buClr>
              <a:buSzPts val="935"/>
              <a:buChar char="●"/>
            </a:pPr>
            <a:r>
              <a:rPr lang="en-GB" sz="1600">
                <a:latin typeface="Times New Roman"/>
                <a:ea typeface="Times New Roman"/>
                <a:cs typeface="Times New Roman"/>
                <a:sym typeface="Times New Roman"/>
              </a:rPr>
              <a:t>The system focuses on efficient and accurate interpretation of sign language gestures for improved communication accessibility. Key components include image and video processing, feature extraction, and classification algorithms. </a:t>
            </a:r>
            <a:endParaRPr sz="1600">
              <a:latin typeface="Times New Roman"/>
              <a:ea typeface="Times New Roman"/>
              <a:cs typeface="Times New Roman"/>
              <a:sym typeface="Times New Roman"/>
            </a:endParaRPr>
          </a:p>
          <a:p>
            <a:pPr marL="457200" lvl="0" indent="-397827" algn="l" rtl="0">
              <a:lnSpc>
                <a:spcPct val="95000"/>
              </a:lnSpc>
              <a:spcBef>
                <a:spcPts val="0"/>
              </a:spcBef>
              <a:spcAft>
                <a:spcPts val="0"/>
              </a:spcAft>
              <a:buClr>
                <a:srgbClr val="000000"/>
              </a:buClr>
              <a:buSzPts val="935"/>
              <a:buNone/>
            </a:pPr>
            <a:endParaRPr sz="1600">
              <a:latin typeface="Times New Roman"/>
              <a:ea typeface="Times New Roman"/>
              <a:cs typeface="Times New Roman"/>
              <a:sym typeface="Times New Roman"/>
            </a:endParaRPr>
          </a:p>
          <a:p>
            <a:pPr marL="457200" lvl="0" indent="-457200" algn="l" rtl="0">
              <a:lnSpc>
                <a:spcPct val="95000"/>
              </a:lnSpc>
              <a:spcBef>
                <a:spcPts val="0"/>
              </a:spcBef>
              <a:spcAft>
                <a:spcPts val="0"/>
              </a:spcAft>
              <a:buClr>
                <a:srgbClr val="000000"/>
              </a:buClr>
              <a:buSzPts val="935"/>
              <a:buChar char="●"/>
            </a:pPr>
            <a:r>
              <a:rPr lang="en-GB" sz="1600">
                <a:latin typeface="Times New Roman"/>
                <a:ea typeface="Times New Roman"/>
                <a:cs typeface="Times New Roman"/>
                <a:sym typeface="Times New Roman"/>
              </a:rPr>
              <a:t>The model is trained on a diverse dataset of sign language gestures, enabling it to recognize and interpret a wide range of expressions. </a:t>
            </a:r>
            <a:endParaRPr sz="1600">
              <a:latin typeface="Times New Roman"/>
              <a:ea typeface="Times New Roman"/>
              <a:cs typeface="Times New Roman"/>
              <a:sym typeface="Times New Roman"/>
            </a:endParaRPr>
          </a:p>
          <a:p>
            <a:pPr marL="457200" lvl="0" indent="-397827" algn="l" rtl="0">
              <a:lnSpc>
                <a:spcPct val="95000"/>
              </a:lnSpc>
              <a:spcBef>
                <a:spcPts val="0"/>
              </a:spcBef>
              <a:spcAft>
                <a:spcPts val="0"/>
              </a:spcAft>
              <a:buClr>
                <a:srgbClr val="000000"/>
              </a:buClr>
              <a:buSzPts val="935"/>
              <a:buNone/>
            </a:pPr>
            <a:endParaRPr sz="1600">
              <a:latin typeface="Times New Roman"/>
              <a:ea typeface="Times New Roman"/>
              <a:cs typeface="Times New Roman"/>
              <a:sym typeface="Times New Roman"/>
            </a:endParaRPr>
          </a:p>
          <a:p>
            <a:pPr marL="457200" lvl="0" indent="-457200" algn="l" rtl="0">
              <a:lnSpc>
                <a:spcPct val="95000"/>
              </a:lnSpc>
              <a:spcBef>
                <a:spcPts val="0"/>
              </a:spcBef>
              <a:spcAft>
                <a:spcPts val="0"/>
              </a:spcAft>
              <a:buClr>
                <a:srgbClr val="000000"/>
              </a:buClr>
              <a:buSzPts val="935"/>
              <a:buChar char="●"/>
            </a:pPr>
            <a:r>
              <a:rPr lang="en-GB" sz="1600">
                <a:latin typeface="Times New Roman"/>
                <a:ea typeface="Times New Roman"/>
                <a:cs typeface="Times New Roman"/>
                <a:sym typeface="Times New Roman"/>
              </a:rPr>
              <a:t>The system demonstrates promising results in real-time applications, showcasing its potential to enhance communication for individuals with hearing impairments. </a:t>
            </a:r>
            <a:endParaRPr sz="1600">
              <a:latin typeface="Times New Roman"/>
              <a:ea typeface="Times New Roman"/>
              <a:cs typeface="Times New Roman"/>
              <a:sym typeface="Times New Roman"/>
            </a:endParaRPr>
          </a:p>
        </p:txBody>
      </p:sp>
      <p:pic>
        <p:nvPicPr>
          <p:cNvPr id="130" name="Google Shape;130;p3"/>
          <p:cNvPicPr preferRelativeResize="0"/>
          <p:nvPr/>
        </p:nvPicPr>
        <p:blipFill rotWithShape="1">
          <a:blip r:embed="rId3">
            <a:alphaModFix/>
          </a:blip>
          <a:srcRect/>
          <a:stretch/>
        </p:blipFill>
        <p:spPr>
          <a:xfrm>
            <a:off x="5765162" y="185113"/>
            <a:ext cx="1431400" cy="1710349"/>
          </a:xfrm>
          <a:prstGeom prst="rect">
            <a:avLst/>
          </a:prstGeom>
          <a:noFill/>
          <a:ln>
            <a:noFill/>
          </a:ln>
        </p:spPr>
      </p:pic>
      <p:sp>
        <p:nvSpPr>
          <p:cNvPr id="131" name="Google Shape;131;p3"/>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3</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13"/>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EXPECTED RESULTS</a:t>
            </a:r>
            <a:endParaRPr sz="2000">
              <a:latin typeface="Times New Roman"/>
              <a:ea typeface="Times New Roman"/>
              <a:cs typeface="Times New Roman"/>
              <a:sym typeface="Times New Roman"/>
            </a:endParaRPr>
          </a:p>
        </p:txBody>
      </p:sp>
      <p:sp>
        <p:nvSpPr>
          <p:cNvPr id="277" name="Google Shape;277;p13"/>
          <p:cNvSpPr txBox="1">
            <a:spLocks noGrp="1"/>
          </p:cNvSpPr>
          <p:nvPr>
            <p:ph type="body" idx="1"/>
          </p:nvPr>
        </p:nvSpPr>
        <p:spPr>
          <a:xfrm>
            <a:off x="819150" y="2298775"/>
            <a:ext cx="7505700" cy="2448000"/>
          </a:xfrm>
          <a:prstGeom prst="rect">
            <a:avLst/>
          </a:prstGeom>
          <a:noFill/>
          <a:ln>
            <a:noFill/>
          </a:ln>
        </p:spPr>
        <p:txBody>
          <a:bodyPr spcFirstLastPara="1" wrap="square" lIns="91425" tIns="91425" rIns="91425" bIns="91425" anchor="t" anchorCtr="0">
            <a:normAutofit/>
          </a:bodyPr>
          <a:lstStyle/>
          <a:p>
            <a:pPr marL="457200" lvl="0" indent="-412750" algn="l" rtl="0">
              <a:lnSpc>
                <a:spcPct val="115000"/>
              </a:lnSpc>
              <a:spcBef>
                <a:spcPts val="0"/>
              </a:spcBef>
              <a:spcAft>
                <a:spcPts val="0"/>
              </a:spcAft>
              <a:buSzPts val="2900"/>
              <a:buChar char="●"/>
            </a:pPr>
            <a:r>
              <a:rPr lang="en-GB" sz="2000">
                <a:latin typeface="Times New Roman"/>
                <a:ea typeface="Times New Roman"/>
                <a:cs typeface="Times New Roman"/>
                <a:sym typeface="Times New Roman"/>
              </a:rPr>
              <a:t>The expected results of a sign language detection system include accurate recognition of diverse gestures in real-time, fostering seamless and inclusive communication for individuals with hearing impairments. </a:t>
            </a:r>
            <a:endParaRPr sz="2000">
              <a:latin typeface="Times New Roman"/>
              <a:ea typeface="Times New Roman"/>
              <a:cs typeface="Times New Roman"/>
              <a:sym typeface="Times New Roman"/>
            </a:endParaRPr>
          </a:p>
        </p:txBody>
      </p:sp>
      <p:pic>
        <p:nvPicPr>
          <p:cNvPr id="278" name="Google Shape;278;p13"/>
          <p:cNvPicPr preferRelativeResize="0"/>
          <p:nvPr/>
        </p:nvPicPr>
        <p:blipFill rotWithShape="1">
          <a:blip r:embed="rId3">
            <a:alphaModFix/>
          </a:blip>
          <a:srcRect/>
          <a:stretch/>
        </p:blipFill>
        <p:spPr>
          <a:xfrm>
            <a:off x="5325038" y="484763"/>
            <a:ext cx="2619375" cy="1743075"/>
          </a:xfrm>
          <a:prstGeom prst="rect">
            <a:avLst/>
          </a:prstGeom>
          <a:noFill/>
          <a:ln>
            <a:noFill/>
          </a:ln>
        </p:spPr>
      </p:pic>
      <p:sp>
        <p:nvSpPr>
          <p:cNvPr id="279" name="Google Shape;279;p13"/>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30</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4"/>
          <p:cNvSpPr txBox="1">
            <a:spLocks noGrp="1"/>
          </p:cNvSpPr>
          <p:nvPr>
            <p:ph type="title"/>
          </p:nvPr>
        </p:nvSpPr>
        <p:spPr>
          <a:xfrm>
            <a:off x="819150" y="407855"/>
            <a:ext cx="7505700" cy="623277"/>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INTRODUCTION</a:t>
            </a:r>
            <a:endParaRPr sz="2000">
              <a:latin typeface="Times New Roman"/>
              <a:ea typeface="Times New Roman"/>
              <a:cs typeface="Times New Roman"/>
              <a:sym typeface="Times New Roman"/>
            </a:endParaRPr>
          </a:p>
        </p:txBody>
      </p:sp>
      <p:sp>
        <p:nvSpPr>
          <p:cNvPr id="137" name="Google Shape;137;p24"/>
          <p:cNvSpPr txBox="1">
            <a:spLocks noGrp="1"/>
          </p:cNvSpPr>
          <p:nvPr>
            <p:ph type="body" idx="1"/>
          </p:nvPr>
        </p:nvSpPr>
        <p:spPr>
          <a:xfrm>
            <a:off x="819150" y="963038"/>
            <a:ext cx="7505700" cy="3475687"/>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GB" sz="1400" b="1">
                <a:latin typeface="Times New Roman"/>
                <a:ea typeface="Times New Roman"/>
                <a:cs typeface="Times New Roman"/>
                <a:sym typeface="Times New Roman"/>
              </a:rPr>
              <a:t>Background and Significance:</a:t>
            </a:r>
            <a:endParaRPr sz="1400">
              <a:latin typeface="Times New Roman"/>
              <a:ea typeface="Times New Roman"/>
              <a:cs typeface="Times New Roman"/>
              <a:sym typeface="Times New Roman"/>
            </a:endParaRPr>
          </a:p>
          <a:p>
            <a:pPr marL="914400" lvl="1" indent="-298450" algn="l" rtl="0">
              <a:lnSpc>
                <a:spcPct val="115000"/>
              </a:lnSpc>
              <a:spcBef>
                <a:spcPts val="0"/>
              </a:spcBef>
              <a:spcAft>
                <a:spcPts val="0"/>
              </a:spcAft>
              <a:buSzPts val="1100"/>
              <a:buChar char="○"/>
            </a:pPr>
            <a:r>
              <a:rPr lang="en-GB" sz="1400">
                <a:latin typeface="Times New Roman"/>
                <a:ea typeface="Times New Roman"/>
                <a:cs typeface="Times New Roman"/>
                <a:sym typeface="Times New Roman"/>
              </a:rPr>
              <a:t>Provide an overview of sign language and its importance for communication among the Deaf and hard-of-hearing communities.</a:t>
            </a:r>
            <a:endParaRPr/>
          </a:p>
          <a:p>
            <a:pPr marL="914400" lvl="1" indent="-298450" algn="l" rtl="0">
              <a:lnSpc>
                <a:spcPct val="115000"/>
              </a:lnSpc>
              <a:spcBef>
                <a:spcPts val="0"/>
              </a:spcBef>
              <a:spcAft>
                <a:spcPts val="0"/>
              </a:spcAft>
              <a:buSzPts val="1100"/>
              <a:buChar char="○"/>
            </a:pPr>
            <a:r>
              <a:rPr lang="en-GB" sz="1400">
                <a:latin typeface="Times New Roman"/>
                <a:ea typeface="Times New Roman"/>
                <a:cs typeface="Times New Roman"/>
                <a:sym typeface="Times New Roman"/>
              </a:rPr>
              <a:t>Highlight the challenges faced by individuals who use sign language in a predominantly spoken language society.</a:t>
            </a:r>
            <a:endParaRPr/>
          </a:p>
          <a:p>
            <a:pPr marL="457200" lvl="0" indent="-311150" algn="l" rtl="0">
              <a:lnSpc>
                <a:spcPct val="115000"/>
              </a:lnSpc>
              <a:spcBef>
                <a:spcPts val="0"/>
              </a:spcBef>
              <a:spcAft>
                <a:spcPts val="0"/>
              </a:spcAft>
              <a:buSzPts val="1300"/>
              <a:buChar char="●"/>
            </a:pPr>
            <a:r>
              <a:rPr lang="en-GB" sz="1400" b="1">
                <a:latin typeface="Times New Roman"/>
                <a:ea typeface="Times New Roman"/>
                <a:cs typeface="Times New Roman"/>
                <a:sym typeface="Times New Roman"/>
              </a:rPr>
              <a:t>Need for Sign Language Detection:</a:t>
            </a:r>
            <a:endParaRPr sz="1400">
              <a:latin typeface="Times New Roman"/>
              <a:ea typeface="Times New Roman"/>
              <a:cs typeface="Times New Roman"/>
              <a:sym typeface="Times New Roman"/>
            </a:endParaRPr>
          </a:p>
          <a:p>
            <a:pPr marL="914400" lvl="1" indent="-298450" algn="l" rtl="0">
              <a:lnSpc>
                <a:spcPct val="115000"/>
              </a:lnSpc>
              <a:spcBef>
                <a:spcPts val="0"/>
              </a:spcBef>
              <a:spcAft>
                <a:spcPts val="0"/>
              </a:spcAft>
              <a:buSzPts val="1100"/>
              <a:buChar char="○"/>
            </a:pPr>
            <a:r>
              <a:rPr lang="en-GB" sz="1400">
                <a:latin typeface="Times New Roman"/>
                <a:ea typeface="Times New Roman"/>
                <a:cs typeface="Times New Roman"/>
                <a:sym typeface="Times New Roman"/>
              </a:rPr>
              <a:t>Explain the need for automated sign language detection systems, emphasizing the potential to bridge communication gaps between sign language users and non-signers.</a:t>
            </a:r>
            <a:endParaRPr/>
          </a:p>
          <a:p>
            <a:pPr marL="914400" lvl="1" indent="-298450" algn="l" rtl="0">
              <a:lnSpc>
                <a:spcPct val="115000"/>
              </a:lnSpc>
              <a:spcBef>
                <a:spcPts val="0"/>
              </a:spcBef>
              <a:spcAft>
                <a:spcPts val="0"/>
              </a:spcAft>
              <a:buSzPts val="1100"/>
              <a:buChar char="○"/>
            </a:pPr>
            <a:r>
              <a:rPr lang="en-GB" sz="1400">
                <a:latin typeface="Times New Roman"/>
                <a:ea typeface="Times New Roman"/>
                <a:cs typeface="Times New Roman"/>
                <a:sym typeface="Times New Roman"/>
              </a:rPr>
              <a:t>Discuss scenarios where a sign language detection system could be beneficial, such as in educational settings, public spaces, or online communication platforms.</a:t>
            </a:r>
            <a:endParaRPr/>
          </a:p>
          <a:p>
            <a:pPr marL="457200" lvl="0" indent="-311150" algn="l" rtl="0">
              <a:lnSpc>
                <a:spcPct val="115000"/>
              </a:lnSpc>
              <a:spcBef>
                <a:spcPts val="0"/>
              </a:spcBef>
              <a:spcAft>
                <a:spcPts val="0"/>
              </a:spcAft>
              <a:buSzPts val="1300"/>
              <a:buChar char="●"/>
            </a:pPr>
            <a:r>
              <a:rPr lang="en-GB" sz="1400" b="1">
                <a:latin typeface="Times New Roman"/>
                <a:ea typeface="Times New Roman"/>
                <a:cs typeface="Times New Roman"/>
                <a:sym typeface="Times New Roman"/>
              </a:rPr>
              <a:t>Current Limitations and Solutions:</a:t>
            </a:r>
            <a:endParaRPr sz="1400">
              <a:latin typeface="Times New Roman"/>
              <a:ea typeface="Times New Roman"/>
              <a:cs typeface="Times New Roman"/>
              <a:sym typeface="Times New Roman"/>
            </a:endParaRPr>
          </a:p>
          <a:p>
            <a:pPr marL="914400" lvl="1" indent="-298450" algn="l" rtl="0">
              <a:lnSpc>
                <a:spcPct val="115000"/>
              </a:lnSpc>
              <a:spcBef>
                <a:spcPts val="0"/>
              </a:spcBef>
              <a:spcAft>
                <a:spcPts val="0"/>
              </a:spcAft>
              <a:buSzPts val="1100"/>
              <a:buChar char="○"/>
            </a:pPr>
            <a:r>
              <a:rPr lang="en-GB" sz="1400">
                <a:latin typeface="Times New Roman"/>
                <a:ea typeface="Times New Roman"/>
                <a:cs typeface="Times New Roman"/>
                <a:sym typeface="Times New Roman"/>
              </a:rPr>
              <a:t>Address the limitations of existing communication tools for sign language users, including the lack of real-time translation and accessibility.</a:t>
            </a:r>
            <a:endParaRPr/>
          </a:p>
          <a:p>
            <a:pPr marL="914400" lvl="1" indent="-298450" algn="l" rtl="0">
              <a:lnSpc>
                <a:spcPct val="115000"/>
              </a:lnSpc>
              <a:spcBef>
                <a:spcPts val="0"/>
              </a:spcBef>
              <a:spcAft>
                <a:spcPts val="0"/>
              </a:spcAft>
              <a:buSzPts val="1100"/>
              <a:buChar char="○"/>
            </a:pPr>
            <a:r>
              <a:rPr lang="en-GB" sz="1400">
                <a:latin typeface="Times New Roman"/>
                <a:ea typeface="Times New Roman"/>
                <a:cs typeface="Times New Roman"/>
                <a:sym typeface="Times New Roman"/>
              </a:rPr>
              <a:t>Introduce the idea of using machine learning as a solution to improve the recognition and interpretation of sign language gestures.</a:t>
            </a:r>
            <a:endParaRPr sz="1400">
              <a:latin typeface="Times New Roman"/>
              <a:ea typeface="Times New Roman"/>
              <a:cs typeface="Times New Roman"/>
              <a:sym typeface="Times New Roman"/>
            </a:endParaRPr>
          </a:p>
        </p:txBody>
      </p:sp>
      <p:sp>
        <p:nvSpPr>
          <p:cNvPr id="138" name="Google Shape;138;p24"/>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2132da30b6c_0_0"/>
          <p:cNvSpPr txBox="1">
            <a:spLocks noGrp="1"/>
          </p:cNvSpPr>
          <p:nvPr>
            <p:ph type="title"/>
          </p:nvPr>
        </p:nvSpPr>
        <p:spPr>
          <a:xfrm>
            <a:off x="819150" y="492175"/>
            <a:ext cx="7505700" cy="933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EXISTING SYSTEM </a:t>
            </a:r>
            <a:endParaRPr sz="2000">
              <a:latin typeface="Times New Roman"/>
              <a:ea typeface="Times New Roman"/>
              <a:cs typeface="Times New Roman"/>
              <a:sym typeface="Times New Roman"/>
            </a:endParaRPr>
          </a:p>
        </p:txBody>
      </p:sp>
      <p:sp>
        <p:nvSpPr>
          <p:cNvPr id="151" name="Google Shape;151;g2132da30b6c_0_0"/>
          <p:cNvSpPr txBox="1">
            <a:spLocks noGrp="1"/>
          </p:cNvSpPr>
          <p:nvPr>
            <p:ph type="body" idx="1"/>
          </p:nvPr>
        </p:nvSpPr>
        <p:spPr>
          <a:xfrm>
            <a:off x="885025" y="1129553"/>
            <a:ext cx="7505700" cy="3511897"/>
          </a:xfrm>
          <a:prstGeom prst="rect">
            <a:avLst/>
          </a:prstGeom>
          <a:noFill/>
          <a:ln>
            <a:noFill/>
          </a:ln>
        </p:spPr>
        <p:txBody>
          <a:bodyPr spcFirstLastPara="1" wrap="square" lIns="91425" tIns="91425" rIns="91425" bIns="91425" anchor="t" anchorCtr="0">
            <a:noAutofit/>
          </a:bodyPr>
          <a:lstStyle/>
          <a:p>
            <a:pPr marL="457200" lvl="0" indent="-323850" algn="l" rtl="0">
              <a:lnSpc>
                <a:spcPct val="105200"/>
              </a:lnSpc>
              <a:spcBef>
                <a:spcPts val="0"/>
              </a:spcBef>
              <a:spcAft>
                <a:spcPts val="0"/>
              </a:spcAft>
              <a:buClr>
                <a:srgbClr val="000000"/>
              </a:buClr>
              <a:buSzPts val="1500"/>
              <a:buFont typeface="Arial"/>
              <a:buChar char="●"/>
            </a:pPr>
            <a:r>
              <a:rPr lang="en-GB" sz="1600">
                <a:solidFill>
                  <a:srgbClr val="000000"/>
                </a:solidFill>
                <a:highlight>
                  <a:srgbClr val="FFFFFF"/>
                </a:highlight>
                <a:latin typeface="Times New Roman"/>
                <a:ea typeface="Times New Roman"/>
                <a:cs typeface="Times New Roman"/>
                <a:sym typeface="Times New Roman"/>
              </a:rPr>
              <a:t>Sign Language is one of the most reliable ways of communicating with people with special needs people, as it can be done anywhere. However most of the people do not understand sign language.</a:t>
            </a:r>
            <a:endParaRPr sz="1600">
              <a:solidFill>
                <a:srgbClr val="000000"/>
              </a:solidFill>
              <a:highlight>
                <a:srgbClr val="FFFFFF"/>
              </a:highlight>
              <a:latin typeface="Times New Roman"/>
              <a:ea typeface="Times New Roman"/>
              <a:cs typeface="Times New Roman"/>
              <a:sym typeface="Times New Roman"/>
            </a:endParaRPr>
          </a:p>
          <a:p>
            <a:pPr marL="457200" lvl="0" indent="-311150" algn="l" rtl="0">
              <a:lnSpc>
                <a:spcPct val="115000"/>
              </a:lnSpc>
              <a:spcBef>
                <a:spcPts val="0"/>
              </a:spcBef>
              <a:spcAft>
                <a:spcPts val="0"/>
              </a:spcAft>
              <a:buSzPts val="1300"/>
              <a:buChar char="●"/>
            </a:pPr>
            <a:r>
              <a:rPr lang="en-GB" sz="1600">
                <a:solidFill>
                  <a:srgbClr val="151515"/>
                </a:solidFill>
                <a:latin typeface="Times New Roman"/>
                <a:ea typeface="Times New Roman"/>
                <a:cs typeface="Times New Roman"/>
                <a:sym typeface="Times New Roman"/>
              </a:rPr>
              <a:t>Deaf people have problems communicating with normal people in their daily lives. One reason for that is that not many people understand  Sign Language (SL) . As such, this research aims to recognize hand gestures or SL, which the system will change into text that can be read in real-time, making communication with people with special needs easier.</a:t>
            </a:r>
            <a:endParaRPr/>
          </a:p>
          <a:p>
            <a:pPr marL="457200" lvl="0" indent="-311150" algn="l" rtl="0">
              <a:lnSpc>
                <a:spcPct val="115000"/>
              </a:lnSpc>
              <a:spcBef>
                <a:spcPts val="0"/>
              </a:spcBef>
              <a:spcAft>
                <a:spcPts val="0"/>
              </a:spcAft>
              <a:buSzPts val="1300"/>
              <a:buChar char="●"/>
            </a:pPr>
            <a:r>
              <a:rPr lang="en-GB" sz="1600">
                <a:solidFill>
                  <a:srgbClr val="151515"/>
                </a:solidFill>
                <a:latin typeface="Times New Roman"/>
                <a:ea typeface="Times New Roman"/>
                <a:cs typeface="Times New Roman"/>
                <a:sym typeface="Times New Roman"/>
              </a:rPr>
              <a:t>Computer Vision and Pattern Recognition technology to create a desktop application that can detect hand movements in real-time using a webcam/live camera. Afterward, we will use  Sign Language  datasets and the Convolutional Neural Networks (CNN) classification system. </a:t>
            </a:r>
            <a:endParaRPr/>
          </a:p>
          <a:p>
            <a:pPr marL="0" lvl="0" indent="0" algn="l" rtl="0">
              <a:lnSpc>
                <a:spcPct val="115000"/>
              </a:lnSpc>
              <a:spcBef>
                <a:spcPts val="0"/>
              </a:spcBef>
              <a:spcAft>
                <a:spcPts val="0"/>
              </a:spcAft>
              <a:buSzPts val="770"/>
              <a:buNone/>
            </a:pPr>
            <a:endParaRPr sz="1310">
              <a:solidFill>
                <a:srgbClr val="151515"/>
              </a:solidFill>
              <a:latin typeface="Times New Roman"/>
              <a:ea typeface="Times New Roman"/>
              <a:cs typeface="Times New Roman"/>
              <a:sym typeface="Times New Roman"/>
            </a:endParaRPr>
          </a:p>
        </p:txBody>
      </p:sp>
      <p:sp>
        <p:nvSpPr>
          <p:cNvPr id="152" name="Google Shape;152;g2132da30b6c_0_0"/>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GB"/>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6"/>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DISADVANTAGES</a:t>
            </a:r>
            <a:endParaRPr sz="2000">
              <a:latin typeface="Times New Roman"/>
              <a:ea typeface="Times New Roman"/>
              <a:cs typeface="Times New Roman"/>
              <a:sym typeface="Times New Roman"/>
            </a:endParaRPr>
          </a:p>
        </p:txBody>
      </p:sp>
      <p:sp>
        <p:nvSpPr>
          <p:cNvPr id="158" name="Google Shape;158;p26"/>
          <p:cNvSpPr txBox="1">
            <a:spLocks noGrp="1"/>
          </p:cNvSpPr>
          <p:nvPr>
            <p:ph type="body" idx="1"/>
          </p:nvPr>
        </p:nvSpPr>
        <p:spPr>
          <a:xfrm>
            <a:off x="819150" y="1643974"/>
            <a:ext cx="7505700" cy="2794751"/>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GB" sz="1400">
                <a:latin typeface="Times New Roman"/>
                <a:ea typeface="Times New Roman"/>
                <a:cs typeface="Times New Roman"/>
                <a:sym typeface="Times New Roman"/>
              </a:rPr>
              <a:t>Sign language is diverse, with different styles and dialects used by individuals. Machine learning models may struggle to generalize well across various signing styles and variations</a:t>
            </a:r>
            <a:endParaRPr/>
          </a:p>
          <a:p>
            <a:pPr marL="146050" lvl="0" indent="0" algn="l" rtl="0">
              <a:lnSpc>
                <a:spcPct val="115000"/>
              </a:lnSpc>
              <a:spcBef>
                <a:spcPts val="0"/>
              </a:spcBef>
              <a:spcAft>
                <a:spcPts val="0"/>
              </a:spcAft>
              <a:buSzPts val="1300"/>
              <a:buNone/>
            </a:pPr>
            <a:endParaRPr sz="1400">
              <a:latin typeface="Times New Roman"/>
              <a:ea typeface="Times New Roman"/>
              <a:cs typeface="Times New Roman"/>
              <a:sym typeface="Times New Roman"/>
            </a:endParaRPr>
          </a:p>
          <a:p>
            <a:pPr marL="457200" lvl="0" indent="-311150" algn="l" rtl="0">
              <a:lnSpc>
                <a:spcPct val="115000"/>
              </a:lnSpc>
              <a:spcBef>
                <a:spcPts val="0"/>
              </a:spcBef>
              <a:spcAft>
                <a:spcPts val="0"/>
              </a:spcAft>
              <a:buSzPts val="1300"/>
              <a:buChar char="●"/>
            </a:pPr>
            <a:r>
              <a:rPr lang="en-GB" sz="1400">
                <a:latin typeface="Times New Roman"/>
                <a:ea typeface="Times New Roman"/>
                <a:cs typeface="Times New Roman"/>
                <a:sym typeface="Times New Roman"/>
              </a:rPr>
              <a:t>The performance of a sign language detection system heavily relies on the quality and quantity of the training data. </a:t>
            </a:r>
            <a:endParaRPr sz="1400">
              <a:latin typeface="Times New Roman"/>
              <a:ea typeface="Times New Roman"/>
              <a:cs typeface="Times New Roman"/>
              <a:sym typeface="Times New Roman"/>
            </a:endParaRPr>
          </a:p>
          <a:p>
            <a:pPr marL="457200" lvl="0" indent="-228600" algn="l" rtl="0">
              <a:lnSpc>
                <a:spcPct val="115000"/>
              </a:lnSpc>
              <a:spcBef>
                <a:spcPts val="0"/>
              </a:spcBef>
              <a:spcAft>
                <a:spcPts val="0"/>
              </a:spcAft>
              <a:buSzPts val="1300"/>
              <a:buNone/>
            </a:pPr>
            <a:endParaRPr sz="1400">
              <a:latin typeface="Times New Roman"/>
              <a:ea typeface="Times New Roman"/>
              <a:cs typeface="Times New Roman"/>
              <a:sym typeface="Times New Roman"/>
            </a:endParaRPr>
          </a:p>
          <a:p>
            <a:pPr marL="457200" lvl="0" indent="-311150" algn="l" rtl="0">
              <a:lnSpc>
                <a:spcPct val="115000"/>
              </a:lnSpc>
              <a:spcBef>
                <a:spcPts val="0"/>
              </a:spcBef>
              <a:spcAft>
                <a:spcPts val="0"/>
              </a:spcAft>
              <a:buSzPts val="1300"/>
              <a:buChar char="●"/>
            </a:pPr>
            <a:r>
              <a:rPr lang="en-GB" sz="1400">
                <a:latin typeface="Times New Roman"/>
                <a:ea typeface="Times New Roman"/>
                <a:cs typeface="Times New Roman"/>
                <a:sym typeface="Times New Roman"/>
              </a:rPr>
              <a:t>Achieving real-time sign language detection can be challenging due to the complexity of processing and analyzing dynamic gestures in real-world environments</a:t>
            </a:r>
            <a:endParaRPr/>
          </a:p>
          <a:p>
            <a:pPr marL="457200" lvl="0" indent="-228600" algn="l" rtl="0">
              <a:lnSpc>
                <a:spcPct val="115000"/>
              </a:lnSpc>
              <a:spcBef>
                <a:spcPts val="0"/>
              </a:spcBef>
              <a:spcAft>
                <a:spcPts val="0"/>
              </a:spcAft>
              <a:buSzPts val="1300"/>
              <a:buNone/>
            </a:pPr>
            <a:endParaRPr sz="1400">
              <a:latin typeface="Times New Roman"/>
              <a:ea typeface="Times New Roman"/>
              <a:cs typeface="Times New Roman"/>
              <a:sym typeface="Times New Roman"/>
            </a:endParaRPr>
          </a:p>
          <a:p>
            <a:pPr marL="457200" lvl="0" indent="-311150" algn="l" rtl="0">
              <a:lnSpc>
                <a:spcPct val="115000"/>
              </a:lnSpc>
              <a:spcBef>
                <a:spcPts val="0"/>
              </a:spcBef>
              <a:spcAft>
                <a:spcPts val="0"/>
              </a:spcAft>
              <a:buSzPts val="1300"/>
              <a:buChar char="●"/>
            </a:pPr>
            <a:r>
              <a:rPr lang="en-GB" sz="1400">
                <a:latin typeface="Times New Roman"/>
                <a:ea typeface="Times New Roman"/>
                <a:cs typeface="Times New Roman"/>
                <a:sym typeface="Times New Roman"/>
              </a:rPr>
              <a:t>Implementing a robust sign language detection system may require specialized hardware, such as cameras or sensors capable of capturing detailed hand movements and facial expressions. </a:t>
            </a:r>
            <a:endParaRPr sz="1400">
              <a:latin typeface="Times New Roman"/>
              <a:ea typeface="Times New Roman"/>
              <a:cs typeface="Times New Roman"/>
              <a:sym typeface="Times New Roman"/>
            </a:endParaRPr>
          </a:p>
          <a:p>
            <a:pPr marL="457200" lvl="0" indent="-228600" algn="l" rtl="0">
              <a:lnSpc>
                <a:spcPct val="115000"/>
              </a:lnSpc>
              <a:spcBef>
                <a:spcPts val="0"/>
              </a:spcBef>
              <a:spcAft>
                <a:spcPts val="0"/>
              </a:spcAft>
              <a:buSzPts val="1300"/>
              <a:buNone/>
            </a:pPr>
            <a:endParaRPr sz="1400">
              <a:latin typeface="Times New Roman"/>
              <a:ea typeface="Times New Roman"/>
              <a:cs typeface="Times New Roman"/>
              <a:sym typeface="Times New Roman"/>
            </a:endParaRPr>
          </a:p>
        </p:txBody>
      </p:sp>
      <p:sp>
        <p:nvSpPr>
          <p:cNvPr id="159" name="Google Shape;159;p26"/>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g2132da30b6c_0_6"/>
          <p:cNvSpPr txBox="1">
            <a:spLocks noGrp="1"/>
          </p:cNvSpPr>
          <p:nvPr>
            <p:ph type="title"/>
          </p:nvPr>
        </p:nvSpPr>
        <p:spPr>
          <a:xfrm>
            <a:off x="819150" y="411825"/>
            <a:ext cx="7505700" cy="5490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222"/>
              <a:buNone/>
            </a:pPr>
            <a:r>
              <a:rPr lang="en-GB" sz="2000">
                <a:latin typeface="Times New Roman"/>
                <a:ea typeface="Times New Roman"/>
                <a:cs typeface="Times New Roman"/>
                <a:sym typeface="Times New Roman"/>
              </a:rPr>
              <a:t>PROPOSED SYSTEM</a:t>
            </a:r>
            <a:endParaRPr sz="2000">
              <a:latin typeface="Times New Roman"/>
              <a:ea typeface="Times New Roman"/>
              <a:cs typeface="Times New Roman"/>
              <a:sym typeface="Times New Roman"/>
            </a:endParaRPr>
          </a:p>
        </p:txBody>
      </p:sp>
      <p:sp>
        <p:nvSpPr>
          <p:cNvPr id="165" name="Google Shape;165;g2132da30b6c_0_6"/>
          <p:cNvSpPr txBox="1">
            <a:spLocks noGrp="1"/>
          </p:cNvSpPr>
          <p:nvPr>
            <p:ph type="body" idx="1"/>
          </p:nvPr>
        </p:nvSpPr>
        <p:spPr>
          <a:xfrm>
            <a:off x="819150" y="960825"/>
            <a:ext cx="7505700" cy="3710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GB" sz="1600">
                <a:latin typeface="Times New Roman"/>
                <a:ea typeface="Times New Roman"/>
                <a:cs typeface="Times New Roman"/>
                <a:sym typeface="Times New Roman"/>
              </a:rPr>
              <a:t>Sign language detection works by processing input sign language gestures, which are then stored in a database for later use. The system captures and analyzes various features such as hand movements, facial expressions, and  mapping these aspects for recognition and storage.</a:t>
            </a:r>
            <a:endParaRPr/>
          </a:p>
          <a:p>
            <a:pPr marL="457200" lvl="0" indent="-311150" algn="l" rtl="0">
              <a:lnSpc>
                <a:spcPct val="115000"/>
              </a:lnSpc>
              <a:spcBef>
                <a:spcPts val="0"/>
              </a:spcBef>
              <a:spcAft>
                <a:spcPts val="0"/>
              </a:spcAft>
              <a:buSzPts val="1300"/>
              <a:buChar char="●"/>
            </a:pPr>
            <a:r>
              <a:rPr lang="en-GB" sz="1600">
                <a:latin typeface="Times New Roman"/>
                <a:ea typeface="Times New Roman"/>
                <a:cs typeface="Times New Roman"/>
                <a:sym typeface="Times New Roman"/>
              </a:rPr>
              <a:t>Sign analysis involves mapping elements like hand shape, movement trajectories and other relevant features. These features are recorded and stored in the system's database. Once stored, the information can be used for future detection and interpretation.</a:t>
            </a:r>
            <a:endParaRPr/>
          </a:p>
          <a:p>
            <a:pPr marL="457200" lvl="0" indent="-311150" algn="l" rtl="0">
              <a:lnSpc>
                <a:spcPct val="115000"/>
              </a:lnSpc>
              <a:spcBef>
                <a:spcPts val="0"/>
              </a:spcBef>
              <a:spcAft>
                <a:spcPts val="0"/>
              </a:spcAft>
              <a:buSzPts val="1300"/>
              <a:buChar char="●"/>
            </a:pPr>
            <a:r>
              <a:rPr lang="en-GB" sz="1600">
                <a:latin typeface="Times New Roman"/>
                <a:ea typeface="Times New Roman"/>
                <a:cs typeface="Times New Roman"/>
                <a:sym typeface="Times New Roman"/>
              </a:rPr>
              <a:t>For successful utilization, the system must be employed correctly. It is crucial to input sign language gestures from individuals who are pre-registered in the database. The system helps the people to understand sign language and helps to communicate with the hearing impairment people.</a:t>
            </a:r>
            <a:endParaRPr sz="1600">
              <a:latin typeface="Times New Roman"/>
              <a:ea typeface="Times New Roman"/>
              <a:cs typeface="Times New Roman"/>
              <a:sym typeface="Times New Roman"/>
            </a:endParaRPr>
          </a:p>
        </p:txBody>
      </p:sp>
      <p:sp>
        <p:nvSpPr>
          <p:cNvPr id="166" name="Google Shape;166;g2132da30b6c_0_6"/>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Clr>
                <a:srgbClr val="000000"/>
              </a:buClr>
              <a:buSzPts val="1000"/>
              <a:buFont typeface="Arial"/>
              <a:buNone/>
            </a:pPr>
            <a:fld id="{00000000-1234-1234-1234-123412341234}" type="slidenum">
              <a:rPr lang="en-GB"/>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4"/>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dirty="0">
                <a:latin typeface="Times New Roman"/>
                <a:ea typeface="Times New Roman"/>
                <a:cs typeface="Times New Roman"/>
                <a:sym typeface="Times New Roman"/>
              </a:rPr>
              <a:t>SOFTWARE REQUIREMENT</a:t>
            </a:r>
            <a:endParaRPr sz="2000" dirty="0">
              <a:latin typeface="Times New Roman"/>
              <a:ea typeface="Times New Roman"/>
              <a:cs typeface="Times New Roman"/>
              <a:sym typeface="Times New Roman"/>
            </a:endParaRPr>
          </a:p>
        </p:txBody>
      </p:sp>
      <p:graphicFrame>
        <p:nvGraphicFramePr>
          <p:cNvPr id="179" name="Google Shape;179;p4"/>
          <p:cNvGraphicFramePr/>
          <p:nvPr/>
        </p:nvGraphicFramePr>
        <p:xfrm>
          <a:off x="1089775" y="1800200"/>
          <a:ext cx="7505700" cy="2780200"/>
        </p:xfrm>
        <a:graphic>
          <a:graphicData uri="http://schemas.openxmlformats.org/drawingml/2006/table">
            <a:tbl>
              <a:tblPr>
                <a:noFill/>
                <a:tableStyleId>{7C4DA207-FB3A-47BD-A7ED-8635606967A8}</a:tableStyleId>
              </a:tblPr>
              <a:tblGrid>
                <a:gridCol w="3752850">
                  <a:extLst>
                    <a:ext uri="{9D8B030D-6E8A-4147-A177-3AD203B41FA5}">
                      <a16:colId xmlns:a16="http://schemas.microsoft.com/office/drawing/2014/main" val="20000"/>
                    </a:ext>
                  </a:extLst>
                </a:gridCol>
                <a:gridCol w="3752850">
                  <a:extLst>
                    <a:ext uri="{9D8B030D-6E8A-4147-A177-3AD203B41FA5}">
                      <a16:colId xmlns:a16="http://schemas.microsoft.com/office/drawing/2014/main" val="20001"/>
                    </a:ext>
                  </a:extLst>
                </a:gridCol>
              </a:tblGrid>
              <a:tr h="84250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OPERATING SYSTEM</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LINUX/WINDOWS/MAC</a:t>
                      </a:r>
                      <a:endParaRPr sz="1400" u="none" strike="noStrike" cap="none"/>
                    </a:p>
                  </a:txBody>
                  <a:tcPr marL="91425" marR="91425" marT="91425" marB="91425"/>
                </a:tc>
                <a:extLst>
                  <a:ext uri="{0D108BD9-81ED-4DB2-BD59-A6C34878D82A}">
                    <a16:rowId xmlns:a16="http://schemas.microsoft.com/office/drawing/2014/main" val="10000"/>
                  </a:ext>
                </a:extLst>
              </a:tr>
              <a:tr h="54760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RAM</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MIN 512 MB</a:t>
                      </a:r>
                      <a:endParaRPr sz="1400" u="none" strike="noStrike" cap="none"/>
                    </a:p>
                  </a:txBody>
                  <a:tcPr marL="91425" marR="91425" marT="91425" marB="91425"/>
                </a:tc>
                <a:extLst>
                  <a:ext uri="{0D108BD9-81ED-4DB2-BD59-A6C34878D82A}">
                    <a16:rowId xmlns:a16="http://schemas.microsoft.com/office/drawing/2014/main" val="10001"/>
                  </a:ext>
                </a:extLst>
              </a:tr>
              <a:tr h="54760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STORAGE</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MIN 100 MB</a:t>
                      </a:r>
                      <a:endParaRPr sz="1400" u="none" strike="noStrike" cap="none"/>
                    </a:p>
                  </a:txBody>
                  <a:tcPr marL="91425" marR="91425" marT="91425" marB="91425"/>
                </a:tc>
                <a:extLst>
                  <a:ext uri="{0D108BD9-81ED-4DB2-BD59-A6C34878D82A}">
                    <a16:rowId xmlns:a16="http://schemas.microsoft.com/office/drawing/2014/main" val="10002"/>
                  </a:ext>
                </a:extLst>
              </a:tr>
              <a:tr h="842500">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PROCESSOR</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GB" sz="1400" u="none" strike="noStrike" cap="none"/>
                        <a:t>&gt;=3RD GEN PROCESSOR</a:t>
                      </a:r>
                      <a:endParaRPr sz="1400" u="none" strike="noStrike" cap="none"/>
                    </a:p>
                  </a:txBody>
                  <a:tcPr marL="91425" marR="91425" marT="91425" marB="91425"/>
                </a:tc>
                <a:extLst>
                  <a:ext uri="{0D108BD9-81ED-4DB2-BD59-A6C34878D82A}">
                    <a16:rowId xmlns:a16="http://schemas.microsoft.com/office/drawing/2014/main" val="10003"/>
                  </a:ext>
                </a:extLst>
              </a:tr>
            </a:tbl>
          </a:graphicData>
        </a:graphic>
      </p:graphicFrame>
      <p:pic>
        <p:nvPicPr>
          <p:cNvPr id="180" name="Google Shape;180;p4"/>
          <p:cNvPicPr preferRelativeResize="0"/>
          <p:nvPr/>
        </p:nvPicPr>
        <p:blipFill rotWithShape="1">
          <a:blip r:embed="rId3">
            <a:alphaModFix/>
          </a:blip>
          <a:srcRect/>
          <a:stretch/>
        </p:blipFill>
        <p:spPr>
          <a:xfrm>
            <a:off x="6594150" y="418025"/>
            <a:ext cx="1730700" cy="1240875"/>
          </a:xfrm>
          <a:prstGeom prst="rect">
            <a:avLst/>
          </a:prstGeom>
          <a:noFill/>
          <a:ln>
            <a:noFill/>
          </a:ln>
        </p:spPr>
      </p:pic>
      <p:sp>
        <p:nvSpPr>
          <p:cNvPr id="181" name="Google Shape;181;p4"/>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80"/>
                                        </p:tgtEl>
                                        <p:attrNameLst>
                                          <p:attrName>style.visibility</p:attrName>
                                        </p:attrNameLst>
                                      </p:cBhvr>
                                      <p:to>
                                        <p:strVal val="visible"/>
                                      </p:to>
                                    </p:set>
                                    <p:anim calcmode="lin" valueType="num">
                                      <p:cBhvr additive="base">
                                        <p:cTn id="7" dur="1000"/>
                                        <p:tgtEl>
                                          <p:spTgt spid="18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5"/>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GB" sz="2000">
                <a:latin typeface="Times New Roman"/>
                <a:ea typeface="Times New Roman"/>
                <a:cs typeface="Times New Roman"/>
                <a:sym typeface="Times New Roman"/>
              </a:rPr>
              <a:t>HOW IT WORKS</a:t>
            </a:r>
            <a:r>
              <a:rPr lang="en-GB" sz="3200"/>
              <a:t>?</a:t>
            </a:r>
            <a:endParaRPr sz="3200"/>
          </a:p>
        </p:txBody>
      </p:sp>
      <p:sp>
        <p:nvSpPr>
          <p:cNvPr id="187" name="Google Shape;187;p5"/>
          <p:cNvSpPr txBox="1">
            <a:spLocks noGrp="1"/>
          </p:cNvSpPr>
          <p:nvPr>
            <p:ph type="body" idx="1"/>
          </p:nvPr>
        </p:nvSpPr>
        <p:spPr>
          <a:xfrm>
            <a:off x="622852" y="1627800"/>
            <a:ext cx="8044070" cy="24480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GB" sz="1600" b="1">
                <a:latin typeface="Times New Roman"/>
                <a:ea typeface="Times New Roman"/>
                <a:cs typeface="Times New Roman"/>
                <a:sym typeface="Times New Roman"/>
              </a:rPr>
              <a:t>Data Collection and Preprocessing:</a:t>
            </a:r>
            <a:r>
              <a:rPr lang="en-GB" sz="1600">
                <a:latin typeface="Times New Roman"/>
                <a:ea typeface="Times New Roman"/>
                <a:cs typeface="Times New Roman"/>
                <a:sym typeface="Times New Roman"/>
              </a:rPr>
              <a:t> The system gathers a dataset of sign language gestures, capturing variations in lighting, backgrounds, and signing styles. This dataset is preprocessed to enhance its quality, normalize features, and prepare it for training.</a:t>
            </a:r>
            <a:endParaRPr/>
          </a:p>
          <a:p>
            <a:pPr marL="457200" lvl="0" indent="-228600" algn="l" rtl="0">
              <a:lnSpc>
                <a:spcPct val="115000"/>
              </a:lnSpc>
              <a:spcBef>
                <a:spcPts val="0"/>
              </a:spcBef>
              <a:spcAft>
                <a:spcPts val="0"/>
              </a:spcAft>
              <a:buSzPts val="1300"/>
              <a:buNone/>
            </a:pPr>
            <a:endParaRPr sz="1600">
              <a:latin typeface="Times New Roman"/>
              <a:ea typeface="Times New Roman"/>
              <a:cs typeface="Times New Roman"/>
              <a:sym typeface="Times New Roman"/>
            </a:endParaRPr>
          </a:p>
          <a:p>
            <a:pPr marL="457200" lvl="0" indent="-311150" algn="l" rtl="0">
              <a:lnSpc>
                <a:spcPct val="115000"/>
              </a:lnSpc>
              <a:spcBef>
                <a:spcPts val="0"/>
              </a:spcBef>
              <a:spcAft>
                <a:spcPts val="0"/>
              </a:spcAft>
              <a:buSzPts val="1300"/>
              <a:buChar char="●"/>
            </a:pPr>
            <a:r>
              <a:rPr lang="en-GB" sz="1600" b="1">
                <a:latin typeface="Times New Roman"/>
                <a:ea typeface="Times New Roman"/>
                <a:cs typeface="Times New Roman"/>
                <a:sym typeface="Times New Roman"/>
              </a:rPr>
              <a:t>Model Training:</a:t>
            </a:r>
            <a:r>
              <a:rPr lang="en-GB" sz="1600">
                <a:latin typeface="Times New Roman"/>
                <a:ea typeface="Times New Roman"/>
                <a:cs typeface="Times New Roman"/>
                <a:sym typeface="Times New Roman"/>
              </a:rPr>
              <a:t> Machine learning algorithms, such as convolutional neural networks (CNNs) are trained on the preprocessed dataset to learn patterns and associations between hand movements and corresponding sign language gestures. Training involves optimizing the model's parameters to minimize prediction errors.</a:t>
            </a:r>
            <a:endParaRPr/>
          </a:p>
        </p:txBody>
      </p:sp>
      <p:pic>
        <p:nvPicPr>
          <p:cNvPr id="188" name="Google Shape;188;p5"/>
          <p:cNvPicPr preferRelativeResize="0"/>
          <p:nvPr/>
        </p:nvPicPr>
        <p:blipFill rotWithShape="1">
          <a:blip r:embed="rId3">
            <a:alphaModFix/>
          </a:blip>
          <a:srcRect/>
          <a:stretch/>
        </p:blipFill>
        <p:spPr>
          <a:xfrm>
            <a:off x="4379225" y="325376"/>
            <a:ext cx="1717506" cy="1302425"/>
          </a:xfrm>
          <a:prstGeom prst="rect">
            <a:avLst/>
          </a:prstGeom>
          <a:noFill/>
          <a:ln>
            <a:noFill/>
          </a:ln>
        </p:spPr>
      </p:pic>
      <p:sp>
        <p:nvSpPr>
          <p:cNvPr id="189" name="Google Shape;189;p5"/>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88"/>
                                        </p:tgtEl>
                                        <p:attrNameLst>
                                          <p:attrName>style.visibility</p:attrName>
                                        </p:attrNameLst>
                                      </p:cBhvr>
                                      <p:to>
                                        <p:strVal val="visible"/>
                                      </p:to>
                                    </p:set>
                                    <p:anim calcmode="lin" valueType="num">
                                      <p:cBhvr additive="base">
                                        <p:cTn id="7" dur="1000"/>
                                        <p:tgtEl>
                                          <p:spTgt spid="18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610</TotalTime>
  <Words>1975</Words>
  <Application>Microsoft Office PowerPoint</Application>
  <PresentationFormat>On-screen Show (16:9)</PresentationFormat>
  <Paragraphs>157</Paragraphs>
  <Slides>30</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Times New Roman</vt:lpstr>
      <vt:lpstr>Wingdings</vt:lpstr>
      <vt:lpstr>Arial</vt:lpstr>
      <vt:lpstr>Nunito</vt:lpstr>
      <vt:lpstr>Calibri</vt:lpstr>
      <vt:lpstr>Shift</vt:lpstr>
      <vt:lpstr> PANIMALAR ENGINEERING COLLEGE DEPARTMENT OF CSE  SIGN LANGUAGE RECOGNITION USING IMAGE BASED HAND GESTURE RECOGNITION TECHNIQUE </vt:lpstr>
      <vt:lpstr>BASE PAPER:</vt:lpstr>
      <vt:lpstr>ABSTRACT</vt:lpstr>
      <vt:lpstr>INTRODUCTION</vt:lpstr>
      <vt:lpstr>EXISTING SYSTEM </vt:lpstr>
      <vt:lpstr>DISADVANTAGES</vt:lpstr>
      <vt:lpstr>PROPOSED SYSTEM</vt:lpstr>
      <vt:lpstr>SOFTWARE REQUIREMENT</vt:lpstr>
      <vt:lpstr>HOW IT WORKS?</vt:lpstr>
      <vt:lpstr>PowerPoint Presentation</vt:lpstr>
      <vt:lpstr>IMAGE PREPROCESSING</vt:lpstr>
      <vt:lpstr>IMAGE PREPROCESSING</vt:lpstr>
      <vt:lpstr>SEGMENTATION</vt:lpstr>
      <vt:lpstr>SEGMENTATION</vt:lpstr>
      <vt:lpstr>FEATURE EXTRACTION</vt:lpstr>
      <vt:lpstr>FEATURE EXTRACTION</vt:lpstr>
      <vt:lpstr>CLASSIFICATION</vt:lpstr>
      <vt:lpstr>CLASSIFICATION</vt:lpstr>
      <vt:lpstr>BLOCK DIAGRAM</vt:lpstr>
      <vt:lpstr>WORK FLOW:  </vt:lpstr>
      <vt:lpstr>SIGN LANGUAGE RECOGNITION </vt:lpstr>
      <vt:lpstr>TECHNOLOGICAL STACK</vt:lpstr>
      <vt:lpstr>HOW IT LOOKS ?</vt:lpstr>
      <vt:lpstr>HOW IT LOOKS ?</vt:lpstr>
      <vt:lpstr>HOW IT LOOKS ?</vt:lpstr>
      <vt:lpstr>HOW IT LOOKS ?</vt:lpstr>
      <vt:lpstr>HOW IT LOOKS ?</vt:lpstr>
      <vt:lpstr>JUSTIFICATION OF PROJECT</vt:lpstr>
      <vt:lpstr>REFERENCE</vt:lpstr>
      <vt:lpstr>EXPECTED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PANIMALAR ENGINEERING COLLEGE DEPARTMENT OF CSE  SIGN LANGUAGE DETECTION  SYSTEM USING MACHINE LEARNING</dc:title>
  <dc:creator>THARANI</dc:creator>
  <cp:lastModifiedBy>Vethanathan V K</cp:lastModifiedBy>
  <cp:revision>14</cp:revision>
  <dcterms:modified xsi:type="dcterms:W3CDTF">2024-03-24T14:43:03Z</dcterms:modified>
</cp:coreProperties>
</file>